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4" r:id="rId2"/>
    <p:sldId id="2620" r:id="rId3"/>
    <p:sldId id="2633" r:id="rId4"/>
    <p:sldId id="290" r:id="rId5"/>
    <p:sldId id="291" r:id="rId6"/>
    <p:sldId id="293" r:id="rId7"/>
    <p:sldId id="2628" r:id="rId8"/>
    <p:sldId id="265" r:id="rId9"/>
    <p:sldId id="1687" r:id="rId10"/>
    <p:sldId id="1688" r:id="rId11"/>
    <p:sldId id="1170" r:id="rId12"/>
    <p:sldId id="1168" r:id="rId13"/>
    <p:sldId id="1680" r:id="rId14"/>
    <p:sldId id="1159" r:id="rId15"/>
    <p:sldId id="2626" r:id="rId16"/>
    <p:sldId id="2627" r:id="rId17"/>
    <p:sldId id="2629" r:id="rId18"/>
    <p:sldId id="295" r:id="rId19"/>
    <p:sldId id="2630" r:id="rId20"/>
    <p:sldId id="2632" r:id="rId21"/>
    <p:sldId id="2631" r:id="rId22"/>
    <p:sldId id="263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varScale="1">
        <p:scale>
          <a:sx n="75" d="100"/>
          <a:sy n="75" d="100"/>
        </p:scale>
        <p:origin x="13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414C0A-35C0-4EA1-94C1-433FB684DE88}" type="datetimeFigureOut">
              <a:rPr lang="en-ID" smtClean="0"/>
              <a:t>10/03/2025</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5876DB-E7A6-4AB5-80B2-BF480101E96D}" type="slidenum">
              <a:rPr lang="en-ID" smtClean="0"/>
              <a:t>‹#›</a:t>
            </a:fld>
            <a:endParaRPr lang="en-ID"/>
          </a:p>
        </p:txBody>
      </p:sp>
    </p:spTree>
    <p:extLst>
      <p:ext uri="{BB962C8B-B14F-4D97-AF65-F5344CB8AC3E}">
        <p14:creationId xmlns:p14="http://schemas.microsoft.com/office/powerpoint/2010/main" val="3251523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42871268-1775-4ED8-965A-2CAC07A22063}" type="slidenum">
              <a:rPr lang="en-ID" smtClean="0"/>
              <a:t>2</a:t>
            </a:fld>
            <a:endParaRPr lang="en-ID"/>
          </a:p>
        </p:txBody>
      </p:sp>
    </p:spTree>
    <p:extLst>
      <p:ext uri="{BB962C8B-B14F-4D97-AF65-F5344CB8AC3E}">
        <p14:creationId xmlns:p14="http://schemas.microsoft.com/office/powerpoint/2010/main" val="3240284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B2AA4-293C-B958-135B-84F5465FB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865600-FFF9-26C7-D295-D8B49BA74F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CAE731-6DAA-0734-1BE8-3B9C13F8DE69}"/>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F738505B-F237-3D3B-EC68-4C423CE6CE56}"/>
              </a:ext>
            </a:extLst>
          </p:cNvPr>
          <p:cNvSpPr>
            <a:spLocks noGrp="1"/>
          </p:cNvSpPr>
          <p:nvPr>
            <p:ph type="sldNum" sz="quarter" idx="5"/>
          </p:nvPr>
        </p:nvSpPr>
        <p:spPr/>
        <p:txBody>
          <a:bodyPr/>
          <a:lstStyle/>
          <a:p>
            <a:fld id="{42871268-1775-4ED8-965A-2CAC07A22063}" type="slidenum">
              <a:rPr lang="en-ID" smtClean="0"/>
              <a:t>3</a:t>
            </a:fld>
            <a:endParaRPr lang="en-ID"/>
          </a:p>
        </p:txBody>
      </p:sp>
    </p:spTree>
    <p:extLst>
      <p:ext uri="{BB962C8B-B14F-4D97-AF65-F5344CB8AC3E}">
        <p14:creationId xmlns:p14="http://schemas.microsoft.com/office/powerpoint/2010/main" val="3970144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ADE49-D504-C642-B57A-B4265A691B1D}" type="slidenum">
              <a:rPr lang="en-US" smtClean="0"/>
              <a:t>11</a:t>
            </a:fld>
            <a:endParaRPr lang="en-US" dirty="0"/>
          </a:p>
        </p:txBody>
      </p:sp>
    </p:spTree>
    <p:extLst>
      <p:ext uri="{BB962C8B-B14F-4D97-AF65-F5344CB8AC3E}">
        <p14:creationId xmlns:p14="http://schemas.microsoft.com/office/powerpoint/2010/main" val="1724787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charset="0"/>
              <a:buChar char="•"/>
            </a:pPr>
            <a:r>
              <a:rPr lang="en-GB" sz="1200" dirty="0">
                <a:effectLst/>
                <a:latin typeface="Arial" panose="020B0604020202020204" pitchFamily="34" charset="0"/>
                <a:ea typeface="MS PGothic" panose="020B0600070205080204" pitchFamily="34" charset="-128"/>
                <a:cs typeface="Times New Roman" panose="02020603050405020304" pitchFamily="18" charset="0"/>
              </a:rPr>
              <a:t>upgrading of </a:t>
            </a:r>
            <a:r>
              <a:rPr lang="en-GB" sz="1200" dirty="0">
                <a:effectLst/>
                <a:latin typeface="Arial" panose="020B0604020202020204" pitchFamily="34" charset="0"/>
                <a:ea typeface="MS PGothic" panose="020B0600070205080204" pitchFamily="34" charset="-128"/>
              </a:rPr>
              <a:t>associated infrastructure (canals, drains, production roads) and establishing operation and maintenance mechanism systems and guidelines</a:t>
            </a:r>
            <a:endParaRPr lang="en-US" sz="1100" dirty="0">
              <a:solidFill>
                <a:schemeClr val="accent5">
                  <a:lumMod val="50000"/>
                </a:schemeClr>
              </a:solidFill>
            </a:endParaRPr>
          </a:p>
          <a:p>
            <a:endParaRPr lang="en-US" dirty="0"/>
          </a:p>
        </p:txBody>
      </p:sp>
      <p:sp>
        <p:nvSpPr>
          <p:cNvPr id="4" name="Slide Number Placeholder 3"/>
          <p:cNvSpPr>
            <a:spLocks noGrp="1"/>
          </p:cNvSpPr>
          <p:nvPr>
            <p:ph type="sldNum" sz="quarter" idx="10"/>
          </p:nvPr>
        </p:nvSpPr>
        <p:spPr/>
        <p:txBody>
          <a:bodyPr/>
          <a:lstStyle/>
          <a:p>
            <a:fld id="{FEEADE49-D504-C642-B57A-B4265A691B1D}" type="slidenum">
              <a:rPr lang="en-US" smtClean="0"/>
              <a:t>12</a:t>
            </a:fld>
            <a:endParaRPr lang="en-US" dirty="0"/>
          </a:p>
        </p:txBody>
      </p:sp>
    </p:spTree>
    <p:extLst>
      <p:ext uri="{BB962C8B-B14F-4D97-AF65-F5344CB8AC3E}">
        <p14:creationId xmlns:p14="http://schemas.microsoft.com/office/powerpoint/2010/main" val="1758104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charset="0"/>
              <a:buChar char="•"/>
            </a:pPr>
            <a:endParaRPr lang="en-US" sz="1200" dirty="0">
              <a:solidFill>
                <a:schemeClr val="accent5">
                  <a:lumMod val="50000"/>
                </a:schemeClr>
              </a:solidFill>
            </a:endParaRPr>
          </a:p>
          <a:p>
            <a:pPr marL="285750" indent="-285750">
              <a:buFont typeface="Arial" charset="0"/>
              <a:buChar char="•"/>
            </a:pPr>
            <a:endParaRPr lang="en-US" sz="1200" dirty="0">
              <a:solidFill>
                <a:schemeClr val="accent5">
                  <a:lumMod val="50000"/>
                </a:schemeClr>
              </a:solidFill>
            </a:endParaRPr>
          </a:p>
          <a:p>
            <a:pPr marL="285750" indent="-285750">
              <a:buFont typeface="Arial" charset="0"/>
              <a:buChar char="•"/>
            </a:pPr>
            <a:endParaRPr lang="en-US" sz="1200" dirty="0">
              <a:solidFill>
                <a:schemeClr val="accent5">
                  <a:lumMod val="50000"/>
                </a:schemeClr>
              </a:solidFill>
            </a:endParaRPr>
          </a:p>
          <a:p>
            <a:pPr marL="285750" indent="-285750">
              <a:buFont typeface="Arial" charset="0"/>
              <a:buChar char="•"/>
            </a:pPr>
            <a:r>
              <a:rPr lang="en-US" sz="1200" dirty="0">
                <a:solidFill>
                  <a:schemeClr val="accent5">
                    <a:lumMod val="50000"/>
                  </a:schemeClr>
                </a:solidFill>
              </a:rPr>
              <a:t>Project </a:t>
            </a:r>
            <a:r>
              <a:rPr lang="en-US" sz="1200" dirty="0" err="1">
                <a:solidFill>
                  <a:schemeClr val="accent5">
                    <a:lumMod val="50000"/>
                  </a:schemeClr>
                </a:solidFill>
              </a:rPr>
              <a:t>managenent</a:t>
            </a:r>
            <a:endParaRPr lang="en-US" sz="1200" dirty="0">
              <a:solidFill>
                <a:schemeClr val="accent5">
                  <a:lumMod val="50000"/>
                </a:schemeClr>
              </a:solidFill>
            </a:endParaRPr>
          </a:p>
        </p:txBody>
      </p:sp>
      <p:sp>
        <p:nvSpPr>
          <p:cNvPr id="4" name="Slide Number Placeholder 3"/>
          <p:cNvSpPr>
            <a:spLocks noGrp="1"/>
          </p:cNvSpPr>
          <p:nvPr>
            <p:ph type="sldNum" sz="quarter" idx="10"/>
          </p:nvPr>
        </p:nvSpPr>
        <p:spPr/>
        <p:txBody>
          <a:bodyPr/>
          <a:lstStyle/>
          <a:p>
            <a:fld id="{FEEADE49-D504-C642-B57A-B4265A691B1D}" type="slidenum">
              <a:rPr lang="en-US" smtClean="0"/>
              <a:t>13</a:t>
            </a:fld>
            <a:endParaRPr lang="en-US" dirty="0"/>
          </a:p>
        </p:txBody>
      </p:sp>
    </p:spTree>
    <p:extLst>
      <p:ext uri="{BB962C8B-B14F-4D97-AF65-F5344CB8AC3E}">
        <p14:creationId xmlns:p14="http://schemas.microsoft.com/office/powerpoint/2010/main" val="1515563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ADE49-D504-C642-B57A-B4265A691B1D}" type="slidenum">
              <a:rPr lang="en-US" smtClean="0"/>
              <a:t>14</a:t>
            </a:fld>
            <a:endParaRPr lang="en-US" dirty="0"/>
          </a:p>
        </p:txBody>
      </p:sp>
    </p:spTree>
    <p:extLst>
      <p:ext uri="{BB962C8B-B14F-4D97-AF65-F5344CB8AC3E}">
        <p14:creationId xmlns:p14="http://schemas.microsoft.com/office/powerpoint/2010/main" val="1585789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A6C2D3D8-1B05-45D1-840B-2107AEB2D56F}" type="slidenum">
              <a:rPr lang="en-ID" smtClean="0"/>
              <a:t>18</a:t>
            </a:fld>
            <a:endParaRPr lang="en-ID"/>
          </a:p>
        </p:txBody>
      </p:sp>
    </p:spTree>
    <p:extLst>
      <p:ext uri="{BB962C8B-B14F-4D97-AF65-F5344CB8AC3E}">
        <p14:creationId xmlns:p14="http://schemas.microsoft.com/office/powerpoint/2010/main" val="3699409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18F9A-8DAE-E0AC-11FB-631FB087C2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57FAD-E395-B1CB-C290-E38049840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EF254D-682A-6171-2A7A-60637EFE286F}"/>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95CE4F2F-70C4-6AF0-9DF8-DECBADEFCEE3}"/>
              </a:ext>
            </a:extLst>
          </p:cNvPr>
          <p:cNvSpPr>
            <a:spLocks noGrp="1"/>
          </p:cNvSpPr>
          <p:nvPr>
            <p:ph type="sldNum" sz="quarter" idx="5"/>
          </p:nvPr>
        </p:nvSpPr>
        <p:spPr/>
        <p:txBody>
          <a:bodyPr/>
          <a:lstStyle/>
          <a:p>
            <a:fld id="{A6C2D3D8-1B05-45D1-840B-2107AEB2D56F}" type="slidenum">
              <a:rPr lang="en-ID" smtClean="0"/>
              <a:t>19</a:t>
            </a:fld>
            <a:endParaRPr lang="en-ID"/>
          </a:p>
        </p:txBody>
      </p:sp>
    </p:spTree>
    <p:extLst>
      <p:ext uri="{BB962C8B-B14F-4D97-AF65-F5344CB8AC3E}">
        <p14:creationId xmlns:p14="http://schemas.microsoft.com/office/powerpoint/2010/main" val="1478408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A0983-136D-DD4A-2813-14EAFBEDD8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61739D-04EB-40C8-939C-A4920B519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2A008-C3CD-DAF7-2981-FB65ABB2C09D}"/>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512D1E2C-C9F4-25BC-E2AA-58C681B2699D}"/>
              </a:ext>
            </a:extLst>
          </p:cNvPr>
          <p:cNvSpPr>
            <a:spLocks noGrp="1"/>
          </p:cNvSpPr>
          <p:nvPr>
            <p:ph type="sldNum" sz="quarter" idx="5"/>
          </p:nvPr>
        </p:nvSpPr>
        <p:spPr/>
        <p:txBody>
          <a:bodyPr/>
          <a:lstStyle/>
          <a:p>
            <a:fld id="{A6C2D3D8-1B05-45D1-840B-2107AEB2D56F}" type="slidenum">
              <a:rPr lang="en-ID" smtClean="0"/>
              <a:t>20</a:t>
            </a:fld>
            <a:endParaRPr lang="en-ID"/>
          </a:p>
        </p:txBody>
      </p:sp>
    </p:spTree>
    <p:extLst>
      <p:ext uri="{BB962C8B-B14F-4D97-AF65-F5344CB8AC3E}">
        <p14:creationId xmlns:p14="http://schemas.microsoft.com/office/powerpoint/2010/main" val="1842935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15882-3537-A8A9-D807-6A3FA6A296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AB9ED024-7A76-FFFA-9C2F-28E1E234E4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19AF86E6-E858-1B62-B9C7-3FA24E7E0D67}"/>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5" name="Footer Placeholder 4">
            <a:extLst>
              <a:ext uri="{FF2B5EF4-FFF2-40B4-BE49-F238E27FC236}">
                <a16:creationId xmlns:a16="http://schemas.microsoft.com/office/drawing/2014/main" id="{4F5115E9-E425-3646-C9D8-886A8D4E245E}"/>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FB942F3-597C-7238-8F50-18B096DEAE86}"/>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444106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EC894-A471-B1E3-8A4E-48D5B30F536E}"/>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535A4ED5-245E-EE70-02B9-9B769B4A0E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A1F3C8D0-5AA6-D70F-F033-F00E56558B5B}"/>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5" name="Footer Placeholder 4">
            <a:extLst>
              <a:ext uri="{FF2B5EF4-FFF2-40B4-BE49-F238E27FC236}">
                <a16:creationId xmlns:a16="http://schemas.microsoft.com/office/drawing/2014/main" id="{2E91753B-5994-4204-68C2-61DE364ABB4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1E6C00B9-AEC9-A6EA-D95D-CC161745BE9D}"/>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2183114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A4140-95C2-44D0-E7D4-5DBDCBAEFC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1CFEEAAB-385E-EF9A-D1D7-9C1DF78720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75668C-10E7-3260-BE13-87D201DAA8DA}"/>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5" name="Footer Placeholder 4">
            <a:extLst>
              <a:ext uri="{FF2B5EF4-FFF2-40B4-BE49-F238E27FC236}">
                <a16:creationId xmlns:a16="http://schemas.microsoft.com/office/drawing/2014/main" id="{7E61123A-5DEC-E42B-1FEB-BCDC3CD5A901}"/>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8E581989-CB95-E87A-262D-47608E073BFD}"/>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2766872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B74A3-3128-68ED-3BFF-F530E58BBECC}"/>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B1EEC9F-2E5B-1CFA-02AC-651B438A3C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BDC1B403-78C6-2D4B-5E24-F01E785FE8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1DD2FE6C-1408-E0EA-CFD4-5C98774BB199}"/>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6" name="Footer Placeholder 5">
            <a:extLst>
              <a:ext uri="{FF2B5EF4-FFF2-40B4-BE49-F238E27FC236}">
                <a16:creationId xmlns:a16="http://schemas.microsoft.com/office/drawing/2014/main" id="{E9F34C26-9713-9953-1CD6-1EA69EE1E66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221A88B4-793F-44FB-2D66-AC56D1D6D2E2}"/>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3458857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70D2-3A2F-17A3-01F8-238FFFDDAA24}"/>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A3D0B5DF-9C4A-D32A-CAB6-786AF3006B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972C35-E622-7279-54AE-67C86349DE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DF991037-5980-2228-A80F-3164DA309C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1AF0E6-1D82-4E58-F1C4-D457D0332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2C7551D0-A3F2-678D-08CA-738D668D5281}"/>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8" name="Footer Placeholder 7">
            <a:extLst>
              <a:ext uri="{FF2B5EF4-FFF2-40B4-BE49-F238E27FC236}">
                <a16:creationId xmlns:a16="http://schemas.microsoft.com/office/drawing/2014/main" id="{DAC7385B-6E56-7D09-E21D-C94F678971B7}"/>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6DA06D20-5020-D07B-A679-B4E82173924B}"/>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3127322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20411-A455-577D-05E5-85524D96535A}"/>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F01746E9-5438-A688-0361-66084EB498D9}"/>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4" name="Footer Placeholder 3">
            <a:extLst>
              <a:ext uri="{FF2B5EF4-FFF2-40B4-BE49-F238E27FC236}">
                <a16:creationId xmlns:a16="http://schemas.microsoft.com/office/drawing/2014/main" id="{6713F638-A154-CE71-FB14-75097AF27227}"/>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2DD8B7C5-6D68-E6D4-7C9C-FB146B73DDDF}"/>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784580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132CBC-226F-195C-DBCF-C3584540080B}"/>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3" name="Footer Placeholder 2">
            <a:extLst>
              <a:ext uri="{FF2B5EF4-FFF2-40B4-BE49-F238E27FC236}">
                <a16:creationId xmlns:a16="http://schemas.microsoft.com/office/drawing/2014/main" id="{AA9F0107-6BA7-E306-EAF2-2D2397C72C92}"/>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29A90156-2D99-2FCA-101B-6596F90378F1}"/>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3741400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E4747-B4B7-1B4C-7389-C870157908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E818D54D-4029-E3E8-D79D-94B98AF510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E404334F-6C32-7FD8-8BE4-8410B59E1E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F03E62-E0D9-0DC8-7FCF-595304C62EB5}"/>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6" name="Footer Placeholder 5">
            <a:extLst>
              <a:ext uri="{FF2B5EF4-FFF2-40B4-BE49-F238E27FC236}">
                <a16:creationId xmlns:a16="http://schemas.microsoft.com/office/drawing/2014/main" id="{672850CD-EE85-8534-33C9-EF33AECDB218}"/>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AF9D6C51-6A90-C300-2D87-2F0C4BBC3932}"/>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4035900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C7CC9-A6D0-E614-5279-A7C43F7C60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F1B2C124-FB9D-CF3E-4577-F7C30DAEC6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46EAAFD6-20A6-C09E-525E-6B0E15530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2175F4-2488-D7B5-DF20-3466A84C350F}"/>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6" name="Footer Placeholder 5">
            <a:extLst>
              <a:ext uri="{FF2B5EF4-FFF2-40B4-BE49-F238E27FC236}">
                <a16:creationId xmlns:a16="http://schemas.microsoft.com/office/drawing/2014/main" id="{D357D7BF-0859-BDB5-0B2C-B5C9C836F018}"/>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23902E8F-8481-E87D-AE88-2D2713F2A4E9}"/>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551685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2AE9A-6684-BEA5-94AA-E86E0B084D95}"/>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575AD588-8B61-D5E5-A733-0ADF9E2A13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FF567EF-5EAF-A490-BA95-FEAA12A4036E}"/>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5" name="Footer Placeholder 4">
            <a:extLst>
              <a:ext uri="{FF2B5EF4-FFF2-40B4-BE49-F238E27FC236}">
                <a16:creationId xmlns:a16="http://schemas.microsoft.com/office/drawing/2014/main" id="{188B2778-9D34-4009-636B-0FA9D8C70DC0}"/>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26B4EAAF-FA8E-06DB-730A-4BB4DA878EEE}"/>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1435387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6D86C0-E677-3464-FA9C-205326FE5D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56268AFE-8CCC-CC98-932A-1F5E20D89C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8BE8F4E2-E72D-05B6-4492-B417395FBB79}"/>
              </a:ext>
            </a:extLst>
          </p:cNvPr>
          <p:cNvSpPr>
            <a:spLocks noGrp="1"/>
          </p:cNvSpPr>
          <p:nvPr>
            <p:ph type="dt" sz="half" idx="10"/>
          </p:nvPr>
        </p:nvSpPr>
        <p:spPr/>
        <p:txBody>
          <a:bodyPr/>
          <a:lstStyle/>
          <a:p>
            <a:fld id="{9A055CDE-D87B-4F1D-83C1-CCAF56871B20}" type="datetimeFigureOut">
              <a:rPr lang="en-ID" smtClean="0"/>
              <a:t>10/03/2025</a:t>
            </a:fld>
            <a:endParaRPr lang="en-ID"/>
          </a:p>
        </p:txBody>
      </p:sp>
      <p:sp>
        <p:nvSpPr>
          <p:cNvPr id="5" name="Footer Placeholder 4">
            <a:extLst>
              <a:ext uri="{FF2B5EF4-FFF2-40B4-BE49-F238E27FC236}">
                <a16:creationId xmlns:a16="http://schemas.microsoft.com/office/drawing/2014/main" id="{CC5341EB-BB6F-B2F6-C0BD-11A312FA8706}"/>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4DA0B03-F3EB-C3EE-4CFD-3F8F21C0EFF8}"/>
              </a:ext>
            </a:extLst>
          </p:cNvPr>
          <p:cNvSpPr>
            <a:spLocks noGrp="1"/>
          </p:cNvSpPr>
          <p:nvPr>
            <p:ph type="sldNum" sz="quarter" idx="12"/>
          </p:nvPr>
        </p:nvSpPr>
        <p:spPr/>
        <p:txBody>
          <a:bodyPr/>
          <a:lstStyle/>
          <a:p>
            <a:fld id="{55CE9ABA-D738-473D-A6CE-33248F497F10}" type="slidenum">
              <a:rPr lang="en-ID" smtClean="0"/>
              <a:t>‹#›</a:t>
            </a:fld>
            <a:endParaRPr lang="en-ID"/>
          </a:p>
        </p:txBody>
      </p:sp>
    </p:spTree>
    <p:extLst>
      <p:ext uri="{BB962C8B-B14F-4D97-AF65-F5344CB8AC3E}">
        <p14:creationId xmlns:p14="http://schemas.microsoft.com/office/powerpoint/2010/main" val="2240265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7836CC-F129-3311-1BEB-03EA5C1E96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C72AC6D2-5AB6-3E6F-809C-BE9B2A657D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60D9A9E7-F66F-AA0E-C752-3E2F191ED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055CDE-D87B-4F1D-83C1-CCAF56871B20}" type="datetimeFigureOut">
              <a:rPr lang="en-ID" smtClean="0"/>
              <a:t>10/03/2025</a:t>
            </a:fld>
            <a:endParaRPr lang="en-ID"/>
          </a:p>
        </p:txBody>
      </p:sp>
      <p:sp>
        <p:nvSpPr>
          <p:cNvPr id="5" name="Footer Placeholder 4">
            <a:extLst>
              <a:ext uri="{FF2B5EF4-FFF2-40B4-BE49-F238E27FC236}">
                <a16:creationId xmlns:a16="http://schemas.microsoft.com/office/drawing/2014/main" id="{E5EAC74D-B2D8-EE6D-CD06-CBD5B68206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18663E4E-84DF-4E9F-D508-639A55B0E5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E9ABA-D738-473D-A6CE-33248F497F10}" type="slidenum">
              <a:rPr lang="en-ID" smtClean="0"/>
              <a:t>‹#›</a:t>
            </a:fld>
            <a:endParaRPr lang="en-ID"/>
          </a:p>
        </p:txBody>
      </p:sp>
    </p:spTree>
    <p:extLst>
      <p:ext uri="{BB962C8B-B14F-4D97-AF65-F5344CB8AC3E}">
        <p14:creationId xmlns:p14="http://schemas.microsoft.com/office/powerpoint/2010/main" val="1182682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youtube.com/watch?v=6ZpwhOUGdUc" TargetMode="External"/><Relationship Id="rId5" Type="http://schemas.openxmlformats.org/officeDocument/2006/relationships/hyperlink" Target="https://www.youtube.com/watch?v=ShTeK2JWgl0&amp;list=PPSV" TargetMode="External"/><Relationship Id="rId4" Type="http://schemas.openxmlformats.org/officeDocument/2006/relationships/image" Target="../media/image5.jpe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6.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2.jpe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image" Target="../media/image29.png"/><Relationship Id="rId12" Type="http://schemas.openxmlformats.org/officeDocument/2006/relationships/image" Target="../media/image34.tiff"/><Relationship Id="rId2" Type="http://schemas.openxmlformats.org/officeDocument/2006/relationships/notesSlide" Target="../notesSlides/notesSlide7.xml"/><Relationship Id="rId16"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microsoft.com/office/2007/relationships/hdphoto" Target="../media/hdphoto1.wdp"/><Relationship Id="rId15" Type="http://schemas.openxmlformats.org/officeDocument/2006/relationships/image" Target="../media/image3.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 Id="rId14" Type="http://schemas.openxmlformats.org/officeDocument/2006/relationships/image" Target="../media/image36.tiff"/></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emf"/><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5.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16825" y="1132765"/>
            <a:ext cx="4137716" cy="2393100"/>
          </a:xfrm>
          <a:prstGeom prst="rect">
            <a:avLst/>
          </a:prstGeom>
          <a:solidFill>
            <a:srgbClr val="D8E2F3"/>
          </a:solid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panose="020F0502020204030204"/>
              <a:buNone/>
            </a:pPr>
            <a:br>
              <a:rPr lang="en-US" sz="3200" b="1" dirty="0"/>
            </a:br>
            <a:br>
              <a:rPr lang="en-US" sz="3200" b="1" dirty="0"/>
            </a:br>
            <a:r>
              <a:rPr lang="en-US" sz="3200" b="1" dirty="0" err="1">
                <a:latin typeface="Quattrocento Sans" panose="020B0502050000020003"/>
              </a:rPr>
              <a:t>Fasilitator</a:t>
            </a:r>
            <a:r>
              <a:rPr lang="en-US" sz="3200" b="1" dirty="0">
                <a:latin typeface="Quattrocento Sans" panose="020B0502050000020003"/>
              </a:rPr>
              <a:t> </a:t>
            </a:r>
            <a:r>
              <a:rPr lang="en-US" sz="3200" b="1" dirty="0" err="1">
                <a:latin typeface="Quattrocento Sans" panose="020B0502050000020003"/>
              </a:rPr>
              <a:t>Sebagai</a:t>
            </a:r>
            <a:r>
              <a:rPr lang="en-US" sz="3200" b="1" dirty="0">
                <a:latin typeface="Quattrocento Sans" panose="020B0502050000020003"/>
              </a:rPr>
              <a:t> </a:t>
            </a:r>
            <a:r>
              <a:rPr lang="en-US" sz="3200" b="1" i="1" dirty="0">
                <a:latin typeface="Quattrocento Sans" panose="020B0502050000020003"/>
              </a:rPr>
              <a:t>GEDSI Focal Point </a:t>
            </a:r>
            <a:r>
              <a:rPr lang="en-US" sz="3200" b="1" dirty="0">
                <a:latin typeface="Quattrocento Sans" panose="020B0502050000020003"/>
              </a:rPr>
              <a:t>dan </a:t>
            </a:r>
            <a:r>
              <a:rPr lang="en-US" sz="3200" b="1" i="1" dirty="0">
                <a:latin typeface="Quattrocento Sans" panose="020B0502050000020003"/>
              </a:rPr>
              <a:t>Socio </a:t>
            </a:r>
            <a:r>
              <a:rPr lang="en-US" sz="3200" b="1" i="1" dirty="0" err="1">
                <a:latin typeface="Quattrocento Sans" panose="020B0502050000020003"/>
              </a:rPr>
              <a:t>Enterpreneur</a:t>
            </a:r>
            <a:r>
              <a:rPr lang="en-US" sz="3200" b="1" i="1" dirty="0">
                <a:latin typeface="Quattrocento Sans" panose="020B0502050000020003"/>
              </a:rPr>
              <a:t> </a:t>
            </a:r>
            <a:r>
              <a:rPr lang="en-US" sz="3200" b="1" dirty="0" err="1">
                <a:latin typeface="Quattrocento Sans" panose="020B0502050000020003"/>
              </a:rPr>
              <a:t>Udang</a:t>
            </a:r>
            <a:r>
              <a:rPr lang="en-US" sz="3200" b="1" dirty="0">
                <a:latin typeface="Quattrocento Sans" panose="020B0502050000020003"/>
              </a:rPr>
              <a:t> </a:t>
            </a:r>
            <a:r>
              <a:rPr lang="en-US" sz="3200" b="1" dirty="0" err="1">
                <a:latin typeface="Quattrocento Sans" panose="020B0502050000020003"/>
              </a:rPr>
              <a:t>Vaname</a:t>
            </a:r>
            <a:r>
              <a:rPr lang="en-US" sz="3200" b="1" dirty="0">
                <a:latin typeface="Quattrocento Sans" panose="020B0502050000020003"/>
              </a:rPr>
              <a:t> </a:t>
            </a:r>
            <a:r>
              <a:rPr lang="en-US" sz="3200" b="1" dirty="0" err="1">
                <a:latin typeface="Quattrocento Sans" panose="020B0502050000020003"/>
              </a:rPr>
              <a:t>Berkelanjutan</a:t>
            </a:r>
            <a:endParaRPr sz="3200" b="1" dirty="0">
              <a:latin typeface="Quattrocento Sans" panose="020B0502050000020003"/>
              <a:ea typeface="Quattrocento Sans" panose="020B0502050000020003"/>
              <a:cs typeface="Quattrocento Sans" panose="020B0502050000020003"/>
              <a:sym typeface="Quattrocento Sans" panose="020B0502050000020003"/>
            </a:endParaRPr>
          </a:p>
        </p:txBody>
      </p:sp>
      <p:sp>
        <p:nvSpPr>
          <p:cNvPr id="85" name="Google Shape;85;p1"/>
          <p:cNvSpPr txBox="1"/>
          <p:nvPr/>
        </p:nvSpPr>
        <p:spPr>
          <a:xfrm>
            <a:off x="2627791" y="110403"/>
            <a:ext cx="8378669" cy="538569"/>
          </a:xfrm>
          <a:prstGeom prst="rect">
            <a:avLst/>
          </a:prstGeom>
          <a:solidFill>
            <a:srgbClr val="D8E2F3"/>
          </a:solidFill>
          <a:ln>
            <a:noFill/>
          </a:ln>
        </p:spPr>
        <p:txBody>
          <a:bodyPr spcFirstLastPara="1" wrap="square" lIns="91425" tIns="45700" rIns="91425" bIns="45700" anchor="t" anchorCtr="0">
            <a:spAutoFit/>
          </a:bodyPr>
          <a:lstStyle/>
          <a:p>
            <a:pPr marR="0" lvl="0" algn="l" defTabSz="922338" rtl="0">
              <a:spcBef>
                <a:spcPts val="0"/>
              </a:spcBef>
              <a:spcAft>
                <a:spcPts val="0"/>
              </a:spcAft>
              <a:buNone/>
              <a:tabLst>
                <a:tab pos="6729413" algn="l"/>
              </a:tabLst>
            </a:pPr>
            <a:r>
              <a:rPr lang="en-US" sz="2900" b="1" dirty="0">
                <a:latin typeface="Segoe UI Black" panose="020B0A02040204020203" pitchFamily="34" charset="0"/>
                <a:ea typeface="Segoe UI Black" panose="020B0A02040204020203" pitchFamily="34" charset="0"/>
                <a:cs typeface="+mj-cs"/>
                <a:sym typeface="Quattrocento Sans" panose="020B0502050000020003"/>
              </a:rPr>
              <a:t>KEMENTERIAN KELAUTAN DAN PERIKANAN</a:t>
            </a:r>
          </a:p>
        </p:txBody>
      </p:sp>
      <p:sp>
        <p:nvSpPr>
          <p:cNvPr id="93" name="Google Shape;93;p1"/>
          <p:cNvSpPr/>
          <p:nvPr/>
        </p:nvSpPr>
        <p:spPr>
          <a:xfrm>
            <a:off x="116825" y="3667695"/>
            <a:ext cx="12032574" cy="647326"/>
          </a:xfrm>
          <a:prstGeom prst="rect">
            <a:avLst/>
          </a:prstGeom>
          <a:solidFill>
            <a:srgbClr val="D8E2F3"/>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err="1">
                <a:solidFill>
                  <a:schemeClr val="dk1"/>
                </a:solidFill>
                <a:latin typeface="Calibri" panose="020F0502020204030204"/>
                <a:ea typeface="Calibri" panose="020F0502020204030204"/>
                <a:cs typeface="Calibri" panose="020F0502020204030204"/>
                <a:sym typeface="Calibri" panose="020F0502020204030204"/>
              </a:rPr>
              <a:t>Disampaikan</a:t>
            </a:r>
            <a:r>
              <a:rPr lang="en-US" sz="1800" b="1" dirty="0">
                <a:solidFill>
                  <a:schemeClr val="dk1"/>
                </a:solidFill>
                <a:latin typeface="Calibri" panose="020F0502020204030204"/>
                <a:ea typeface="Calibri" panose="020F0502020204030204"/>
                <a:cs typeface="Calibri" panose="020F0502020204030204"/>
                <a:sym typeface="Calibri" panose="020F0502020204030204"/>
              </a:rPr>
              <a:t> Oleh Ratna Laelasari </a:t>
            </a:r>
            <a:r>
              <a:rPr lang="en-US" sz="1800" b="1" dirty="0" err="1">
                <a:solidFill>
                  <a:schemeClr val="dk1"/>
                </a:solidFill>
                <a:latin typeface="Calibri" panose="020F0502020204030204"/>
                <a:ea typeface="Calibri" panose="020F0502020204030204"/>
                <a:cs typeface="Calibri" panose="020F0502020204030204"/>
                <a:sym typeface="Calibri" panose="020F0502020204030204"/>
              </a:rPr>
              <a:t>Yuningsih</a:t>
            </a:r>
            <a:r>
              <a:rPr lang="en-US" sz="1800" b="1" dirty="0">
                <a:solidFill>
                  <a:schemeClr val="dk1"/>
                </a:solidFill>
                <a:latin typeface="Calibri" panose="020F0502020204030204"/>
                <a:ea typeface="Calibri" panose="020F0502020204030204"/>
                <a:cs typeface="Calibri" panose="020F0502020204030204"/>
                <a:sym typeface="Calibri" panose="020F0502020204030204"/>
              </a:rPr>
              <a:t>, TA Gender</a:t>
            </a:r>
          </a:p>
          <a:p>
            <a:pPr marL="0" marR="0" lvl="0" indent="0" algn="ctr" rtl="0">
              <a:spcBef>
                <a:spcPts val="0"/>
              </a:spcBef>
              <a:spcAft>
                <a:spcPts val="0"/>
              </a:spcAft>
              <a:buNone/>
            </a:pPr>
            <a:r>
              <a:rPr lang="en-US" sz="1800" b="1" dirty="0">
                <a:solidFill>
                  <a:schemeClr val="dk1"/>
                </a:solidFill>
                <a:latin typeface="Calibri" panose="020F0502020204030204"/>
                <a:ea typeface="Calibri" panose="020F0502020204030204"/>
                <a:cs typeface="Calibri" panose="020F0502020204030204"/>
                <a:sym typeface="Calibri" panose="020F0502020204030204"/>
              </a:rPr>
              <a:t> </a:t>
            </a:r>
            <a:r>
              <a:rPr lang="en-US" b="1" dirty="0" err="1">
                <a:solidFill>
                  <a:schemeClr val="dk1"/>
                </a:solidFill>
                <a:latin typeface="Calibri" panose="020F0502020204030204"/>
                <a:ea typeface="Calibri" panose="020F0502020204030204"/>
                <a:cs typeface="Calibri" panose="020F0502020204030204"/>
                <a:sym typeface="Calibri" panose="020F0502020204030204"/>
              </a:rPr>
              <a:t>Dalam</a:t>
            </a:r>
            <a:r>
              <a:rPr lang="en-US" b="1" dirty="0">
                <a:solidFill>
                  <a:schemeClr val="dk1"/>
                </a:solidFill>
                <a:latin typeface="Calibri" panose="020F0502020204030204"/>
                <a:ea typeface="Calibri" panose="020F0502020204030204"/>
                <a:cs typeface="Calibri" panose="020F0502020204030204"/>
                <a:sym typeface="Calibri" panose="020F0502020204030204"/>
              </a:rPr>
              <a:t> </a:t>
            </a:r>
            <a:r>
              <a:rPr lang="en-US" b="1" dirty="0" err="1">
                <a:solidFill>
                  <a:schemeClr val="dk1"/>
                </a:solidFill>
                <a:latin typeface="Calibri" panose="020F0502020204030204"/>
                <a:ea typeface="Calibri" panose="020F0502020204030204"/>
                <a:cs typeface="Calibri" panose="020F0502020204030204"/>
                <a:sym typeface="Calibri" panose="020F0502020204030204"/>
              </a:rPr>
              <a:t>Rangka</a:t>
            </a:r>
            <a:r>
              <a:rPr lang="en-US" b="1" dirty="0">
                <a:solidFill>
                  <a:schemeClr val="dk1"/>
                </a:solidFill>
                <a:latin typeface="Calibri" panose="020F0502020204030204"/>
                <a:ea typeface="Calibri" panose="020F0502020204030204"/>
                <a:cs typeface="Calibri" panose="020F0502020204030204"/>
                <a:sym typeface="Calibri" panose="020F0502020204030204"/>
              </a:rPr>
              <a:t> </a:t>
            </a:r>
            <a:r>
              <a:rPr lang="en-US" b="1" dirty="0" err="1">
                <a:solidFill>
                  <a:schemeClr val="dk1"/>
                </a:solidFill>
                <a:latin typeface="Calibri" panose="020F0502020204030204"/>
                <a:ea typeface="Calibri" panose="020F0502020204030204"/>
                <a:cs typeface="Calibri" panose="020F0502020204030204"/>
                <a:sym typeface="Calibri" panose="020F0502020204030204"/>
              </a:rPr>
              <a:t>Penguatan</a:t>
            </a:r>
            <a:r>
              <a:rPr lang="en-US" b="1" dirty="0">
                <a:solidFill>
                  <a:schemeClr val="dk1"/>
                </a:solidFill>
                <a:latin typeface="Calibri" panose="020F0502020204030204"/>
                <a:ea typeface="Calibri" panose="020F0502020204030204"/>
                <a:cs typeface="Calibri" panose="020F0502020204030204"/>
                <a:sym typeface="Calibri" panose="020F0502020204030204"/>
              </a:rPr>
              <a:t> </a:t>
            </a:r>
            <a:r>
              <a:rPr lang="en-US" b="1" dirty="0" err="1">
                <a:solidFill>
                  <a:schemeClr val="dk1"/>
                </a:solidFill>
                <a:latin typeface="Calibri" panose="020F0502020204030204"/>
                <a:ea typeface="Calibri" panose="020F0502020204030204"/>
                <a:cs typeface="Calibri" panose="020F0502020204030204"/>
                <a:sym typeface="Calibri" panose="020F0502020204030204"/>
              </a:rPr>
              <a:t>Fasilitator</a:t>
            </a:r>
            <a:r>
              <a:rPr lang="en-US" b="1" dirty="0">
                <a:solidFill>
                  <a:schemeClr val="dk1"/>
                </a:solidFill>
                <a:latin typeface="Calibri" panose="020F0502020204030204"/>
                <a:ea typeface="Calibri" panose="020F0502020204030204"/>
                <a:cs typeface="Calibri" panose="020F0502020204030204"/>
                <a:sym typeface="Calibri" panose="020F0502020204030204"/>
              </a:rPr>
              <a:t> </a:t>
            </a:r>
            <a:r>
              <a:rPr lang="en-US" b="1" dirty="0" err="1">
                <a:solidFill>
                  <a:schemeClr val="dk1"/>
                </a:solidFill>
                <a:latin typeface="Calibri" panose="020F0502020204030204"/>
                <a:ea typeface="Calibri" panose="020F0502020204030204"/>
                <a:cs typeface="Calibri" panose="020F0502020204030204"/>
                <a:sym typeface="Calibri" panose="020F0502020204030204"/>
              </a:rPr>
              <a:t>Sesi</a:t>
            </a:r>
            <a:r>
              <a:rPr lang="en-US" b="1">
                <a:solidFill>
                  <a:schemeClr val="dk1"/>
                </a:solidFill>
                <a:latin typeface="Calibri" panose="020F0502020204030204"/>
                <a:ea typeface="Calibri" panose="020F0502020204030204"/>
                <a:cs typeface="Calibri" panose="020F0502020204030204"/>
                <a:sym typeface="Calibri" panose="020F0502020204030204"/>
              </a:rPr>
              <a:t> Ke-8, </a:t>
            </a:r>
            <a:r>
              <a:rPr lang="en-US" b="1" dirty="0">
                <a:solidFill>
                  <a:schemeClr val="dk1"/>
                </a:solidFill>
                <a:latin typeface="Calibri" panose="020F0502020204030204"/>
                <a:ea typeface="Calibri" panose="020F0502020204030204"/>
                <a:cs typeface="Calibri" panose="020F0502020204030204"/>
                <a:sym typeface="Calibri" panose="020F0502020204030204"/>
              </a:rPr>
              <a:t>11 Maret 2025</a:t>
            </a:r>
            <a:endParaRPr sz="1800" b="1" dirty="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5" name="Picture 4"/>
          <p:cNvPicPr>
            <a:picLocks noChangeAspect="1"/>
          </p:cNvPicPr>
          <p:nvPr/>
        </p:nvPicPr>
        <p:blipFill>
          <a:blip r:embed="rId3"/>
          <a:stretch>
            <a:fillRect/>
          </a:stretch>
        </p:blipFill>
        <p:spPr>
          <a:xfrm>
            <a:off x="4558766" y="4424460"/>
            <a:ext cx="3691827" cy="2202337"/>
          </a:xfrm>
          <a:prstGeom prst="rect">
            <a:avLst/>
          </a:prstGeom>
        </p:spPr>
      </p:pic>
      <p:pic>
        <p:nvPicPr>
          <p:cNvPr id="7" name="Picture 6"/>
          <p:cNvPicPr>
            <a:picLocks noChangeAspect="1"/>
          </p:cNvPicPr>
          <p:nvPr/>
        </p:nvPicPr>
        <p:blipFill>
          <a:blip r:embed="rId4"/>
          <a:srcRect t="22458" b="19311"/>
          <a:stretch>
            <a:fillRect/>
          </a:stretch>
        </p:blipFill>
        <p:spPr>
          <a:xfrm>
            <a:off x="8291587" y="4391016"/>
            <a:ext cx="3710118" cy="2378331"/>
          </a:xfrm>
          <a:prstGeom prst="rect">
            <a:avLst/>
          </a:prstGeom>
        </p:spPr>
      </p:pic>
      <p:pic>
        <p:nvPicPr>
          <p:cNvPr id="2" name="Google Shape;198;p10">
            <a:extLst>
              <a:ext uri="{FF2B5EF4-FFF2-40B4-BE49-F238E27FC236}">
                <a16:creationId xmlns:a16="http://schemas.microsoft.com/office/drawing/2014/main" id="{6321319B-DF3C-418D-59A0-3DAF2EA0F742}"/>
              </a:ext>
            </a:extLst>
          </p:cNvPr>
          <p:cNvPicPr preferRelativeResize="0"/>
          <p:nvPr/>
        </p:nvPicPr>
        <p:blipFill rotWithShape="1">
          <a:blip r:embed="rId5">
            <a:alphaModFix/>
          </a:blip>
          <a:srcRect/>
          <a:stretch/>
        </p:blipFill>
        <p:spPr>
          <a:xfrm>
            <a:off x="-1" y="0"/>
            <a:ext cx="2751083" cy="945469"/>
          </a:xfrm>
          <a:prstGeom prst="rect">
            <a:avLst/>
          </a:prstGeom>
          <a:noFill/>
          <a:ln>
            <a:noFill/>
          </a:ln>
        </p:spPr>
      </p:pic>
      <p:pic>
        <p:nvPicPr>
          <p:cNvPr id="6" name="Picture 5">
            <a:extLst>
              <a:ext uri="{FF2B5EF4-FFF2-40B4-BE49-F238E27FC236}">
                <a16:creationId xmlns:a16="http://schemas.microsoft.com/office/drawing/2014/main" id="{C5383A1A-F6B9-F63D-D717-E034539771ED}"/>
              </a:ext>
            </a:extLst>
          </p:cNvPr>
          <p:cNvPicPr>
            <a:picLocks noChangeAspect="1"/>
          </p:cNvPicPr>
          <p:nvPr/>
        </p:nvPicPr>
        <p:blipFill>
          <a:blip r:embed="rId6"/>
          <a:srcRect t="7444" r="1972"/>
          <a:stretch/>
        </p:blipFill>
        <p:spPr>
          <a:xfrm>
            <a:off x="8291587" y="1051392"/>
            <a:ext cx="3710118" cy="2456268"/>
          </a:xfrm>
          <a:prstGeom prst="rect">
            <a:avLst/>
          </a:prstGeom>
        </p:spPr>
      </p:pic>
      <p:pic>
        <p:nvPicPr>
          <p:cNvPr id="11" name="Picture 4" descr="ADB forecasts solid, slightly lower growth in developing Asia | ABS-CBN ...">
            <a:extLst>
              <a:ext uri="{FF2B5EF4-FFF2-40B4-BE49-F238E27FC236}">
                <a16:creationId xmlns:a16="http://schemas.microsoft.com/office/drawing/2014/main" id="{60C55661-13BE-A010-7D36-B58F58FE64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29751" y="72080"/>
            <a:ext cx="1020317" cy="6798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D2A1044-4FA9-7275-E94A-B424E737B007}"/>
              </a:ext>
            </a:extLst>
          </p:cNvPr>
          <p:cNvPicPr>
            <a:picLocks noChangeAspect="1"/>
          </p:cNvPicPr>
          <p:nvPr/>
        </p:nvPicPr>
        <p:blipFill>
          <a:blip r:embed="rId8"/>
          <a:stretch>
            <a:fillRect/>
          </a:stretch>
        </p:blipFill>
        <p:spPr>
          <a:xfrm>
            <a:off x="190295" y="4464724"/>
            <a:ext cx="4138944" cy="2393276"/>
          </a:xfrm>
          <a:prstGeom prst="rect">
            <a:avLst/>
          </a:prstGeom>
        </p:spPr>
      </p:pic>
      <p:pic>
        <p:nvPicPr>
          <p:cNvPr id="4" name="Picture 3">
            <a:extLst>
              <a:ext uri="{FF2B5EF4-FFF2-40B4-BE49-F238E27FC236}">
                <a16:creationId xmlns:a16="http://schemas.microsoft.com/office/drawing/2014/main" id="{F3B5A14A-DC03-694D-4295-D7E36A6C59C6}"/>
              </a:ext>
            </a:extLst>
          </p:cNvPr>
          <p:cNvPicPr>
            <a:picLocks noChangeAspect="1"/>
          </p:cNvPicPr>
          <p:nvPr/>
        </p:nvPicPr>
        <p:blipFill>
          <a:blip r:embed="rId9"/>
          <a:stretch>
            <a:fillRect/>
          </a:stretch>
        </p:blipFill>
        <p:spPr>
          <a:xfrm>
            <a:off x="4420280" y="1051392"/>
            <a:ext cx="3710118" cy="23931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0AF3F-1E74-F669-D35C-1E9AEC9BCCC5}"/>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0428802-F162-EFE4-0E6F-E3CCB861B84C}"/>
              </a:ext>
            </a:extLst>
          </p:cNvPr>
          <p:cNvSpPr>
            <a:spLocks noGrp="1"/>
          </p:cNvSpPr>
          <p:nvPr>
            <p:ph idx="1"/>
          </p:nvPr>
        </p:nvSpPr>
        <p:spPr>
          <a:xfrm>
            <a:off x="3020786" y="818060"/>
            <a:ext cx="8876574" cy="5752673"/>
          </a:xfrm>
          <a:solidFill>
            <a:schemeClr val="accent1">
              <a:lumMod val="20000"/>
              <a:lumOff val="80000"/>
            </a:schemeClr>
          </a:solidFill>
        </p:spPr>
        <p:txBody>
          <a:bodyPr>
            <a:normAutofit fontScale="70000" lnSpcReduction="20000"/>
          </a:bodyPr>
          <a:lstStyle/>
          <a:p>
            <a:pPr marL="0" indent="0">
              <a:buNone/>
            </a:pPr>
            <a:r>
              <a:rPr lang="en-US" sz="3200" b="1" dirty="0" err="1"/>
              <a:t>Tujuan</a:t>
            </a:r>
            <a:r>
              <a:rPr lang="en-US" sz="3200" dirty="0"/>
              <a:t>: </a:t>
            </a:r>
          </a:p>
          <a:p>
            <a:pPr marL="0" indent="0">
              <a:buNone/>
            </a:pPr>
            <a:r>
              <a:rPr lang="en-US" sz="3200" dirty="0" err="1"/>
              <a:t>Setelah</a:t>
            </a:r>
            <a:r>
              <a:rPr lang="en-US" sz="3200" dirty="0"/>
              <a:t> </a:t>
            </a:r>
            <a:r>
              <a:rPr lang="en-US" sz="3200" dirty="0" err="1"/>
              <a:t>pembelajaran</a:t>
            </a:r>
            <a:r>
              <a:rPr lang="en-US" sz="3200" dirty="0"/>
              <a:t> </a:t>
            </a:r>
            <a:r>
              <a:rPr lang="en-US" sz="3200" dirty="0" err="1"/>
              <a:t>ini</a:t>
            </a:r>
            <a:r>
              <a:rPr lang="en-US" sz="3200" dirty="0"/>
              <a:t> </a:t>
            </a:r>
            <a:r>
              <a:rPr lang="en-US" sz="3200" dirty="0" err="1"/>
              <a:t>perserta</a:t>
            </a:r>
            <a:r>
              <a:rPr lang="en-US" sz="3200" dirty="0"/>
              <a:t> </a:t>
            </a:r>
            <a:r>
              <a:rPr lang="en-US" sz="3200" dirty="0" err="1"/>
              <a:t>diharapkan</a:t>
            </a:r>
            <a:r>
              <a:rPr lang="en-US" sz="3200" dirty="0"/>
              <a:t>;;</a:t>
            </a:r>
          </a:p>
          <a:p>
            <a:pPr marL="514350" indent="-514350">
              <a:buAutoNum type="arabicPeriod"/>
            </a:pPr>
            <a:r>
              <a:rPr lang="en-US" sz="3200" dirty="0" err="1"/>
              <a:t>Menjelaskan</a:t>
            </a:r>
            <a:r>
              <a:rPr lang="en-US" sz="3200" dirty="0"/>
              <a:t> </a:t>
            </a:r>
            <a:r>
              <a:rPr lang="en-US" sz="3200" dirty="0" err="1"/>
              <a:t>posisi</a:t>
            </a:r>
            <a:r>
              <a:rPr lang="en-US" sz="3200" dirty="0"/>
              <a:t> GEDSI </a:t>
            </a:r>
            <a:r>
              <a:rPr lang="en-US" sz="3200" dirty="0" err="1"/>
              <a:t>dalam</a:t>
            </a:r>
            <a:r>
              <a:rPr lang="en-US" sz="3200" dirty="0"/>
              <a:t> </a:t>
            </a:r>
            <a:r>
              <a:rPr lang="en-US" sz="3200" dirty="0" err="1"/>
              <a:t>dokumen</a:t>
            </a:r>
            <a:r>
              <a:rPr lang="en-US" sz="3200" dirty="0"/>
              <a:t> </a:t>
            </a:r>
            <a:r>
              <a:rPr lang="en-US" sz="3200" dirty="0" err="1"/>
              <a:t>pembangunan</a:t>
            </a:r>
            <a:endParaRPr lang="en-US" sz="3200" dirty="0"/>
          </a:p>
          <a:p>
            <a:pPr marL="514350" indent="-514350">
              <a:buAutoNum type="arabicPeriod"/>
            </a:pPr>
            <a:r>
              <a:rPr lang="en-US" sz="3200" dirty="0" err="1"/>
              <a:t>Menjelaskan</a:t>
            </a:r>
            <a:r>
              <a:rPr lang="en-US" sz="3200" dirty="0"/>
              <a:t> </a:t>
            </a:r>
            <a:r>
              <a:rPr lang="en-US" sz="3200" dirty="0" err="1"/>
              <a:t>pengertian</a:t>
            </a:r>
            <a:r>
              <a:rPr lang="en-US" sz="3200" dirty="0"/>
              <a:t> </a:t>
            </a:r>
            <a:r>
              <a:rPr lang="en-US" sz="3200" i="1" dirty="0"/>
              <a:t>GEDSI Focal Point </a:t>
            </a:r>
            <a:r>
              <a:rPr lang="en-US" sz="3200" dirty="0"/>
              <a:t>(GFP);</a:t>
            </a:r>
          </a:p>
          <a:p>
            <a:pPr marL="514350" indent="-514350">
              <a:buAutoNum type="arabicPeriod"/>
            </a:pPr>
            <a:r>
              <a:rPr lang="en-US" sz="3200" dirty="0" err="1"/>
              <a:t>Menjelaskan</a:t>
            </a:r>
            <a:r>
              <a:rPr lang="en-US" sz="3200" dirty="0"/>
              <a:t> </a:t>
            </a:r>
            <a:r>
              <a:rPr lang="en-US" sz="3200" i="1" dirty="0"/>
              <a:t>socio entrepreneur </a:t>
            </a:r>
            <a:r>
              <a:rPr lang="en-US" sz="3200" dirty="0"/>
              <a:t>(SE)</a:t>
            </a:r>
          </a:p>
          <a:p>
            <a:pPr marL="514350" indent="-514350">
              <a:buFont typeface="Arial" panose="020B0604020202020204" pitchFamily="34" charset="0"/>
              <a:buAutoNum type="arabicPeriod"/>
            </a:pPr>
            <a:r>
              <a:rPr lang="en-US" sz="3200" dirty="0" err="1"/>
              <a:t>Menjelaskan</a:t>
            </a:r>
            <a:r>
              <a:rPr lang="en-US" sz="3200" dirty="0"/>
              <a:t> </a:t>
            </a:r>
            <a:r>
              <a:rPr lang="en-US" sz="3200" dirty="0" err="1"/>
              <a:t>hubungan</a:t>
            </a:r>
            <a:r>
              <a:rPr lang="en-US" sz="3200" dirty="0"/>
              <a:t> </a:t>
            </a:r>
            <a:r>
              <a:rPr lang="en-US" sz="3200" dirty="0" err="1"/>
              <a:t>antara</a:t>
            </a:r>
            <a:r>
              <a:rPr lang="en-US" sz="3200" dirty="0"/>
              <a:t> </a:t>
            </a:r>
            <a:r>
              <a:rPr lang="en-US" sz="3200" dirty="0" err="1"/>
              <a:t>fasilitator</a:t>
            </a:r>
            <a:r>
              <a:rPr lang="en-US" sz="3200" dirty="0"/>
              <a:t> </a:t>
            </a:r>
            <a:r>
              <a:rPr lang="en-US" sz="3200" dirty="0" err="1"/>
              <a:t>dengan</a:t>
            </a:r>
            <a:r>
              <a:rPr lang="en-US" sz="3200" dirty="0"/>
              <a:t> GFP, SE dan </a:t>
            </a:r>
            <a:r>
              <a:rPr lang="en-US" sz="3200" dirty="0" err="1"/>
              <a:t>budidaya</a:t>
            </a:r>
            <a:r>
              <a:rPr lang="en-US" sz="3200" dirty="0"/>
              <a:t> </a:t>
            </a:r>
            <a:r>
              <a:rPr lang="en-US" sz="3200" dirty="0" err="1"/>
              <a:t>udang</a:t>
            </a:r>
            <a:r>
              <a:rPr lang="en-US" sz="3200" dirty="0"/>
              <a:t> </a:t>
            </a:r>
            <a:r>
              <a:rPr lang="en-US" sz="3200" dirty="0" err="1"/>
              <a:t>Vaname</a:t>
            </a:r>
            <a:r>
              <a:rPr lang="en-US" sz="3200" dirty="0"/>
              <a:t> </a:t>
            </a:r>
            <a:r>
              <a:rPr lang="en-US" sz="3200" dirty="0" err="1"/>
              <a:t>berkelanjutan</a:t>
            </a:r>
            <a:endParaRPr lang="en-US" sz="3200" dirty="0"/>
          </a:p>
          <a:p>
            <a:pPr marL="514350" indent="-514350">
              <a:buFont typeface="Arial" panose="020B0604020202020204" pitchFamily="34" charset="0"/>
              <a:buAutoNum type="arabicPeriod"/>
            </a:pPr>
            <a:r>
              <a:rPr lang="en-US" sz="3200" i="1" dirty="0" err="1"/>
              <a:t>Probleme</a:t>
            </a:r>
            <a:r>
              <a:rPr lang="en-US" sz="3200" i="1" dirty="0"/>
              <a:t> solving </a:t>
            </a:r>
            <a:r>
              <a:rPr lang="en-US" sz="3200" dirty="0"/>
              <a:t>dan </a:t>
            </a:r>
            <a:r>
              <a:rPr lang="en-US" sz="3200" dirty="0" err="1"/>
              <a:t>membuat</a:t>
            </a:r>
            <a:r>
              <a:rPr lang="en-US" sz="3200" dirty="0"/>
              <a:t> </a:t>
            </a:r>
            <a:r>
              <a:rPr lang="en-US" sz="3200" dirty="0" err="1"/>
              <a:t>rencana</a:t>
            </a:r>
            <a:r>
              <a:rPr lang="en-US" sz="3200" dirty="0"/>
              <a:t> </a:t>
            </a:r>
            <a:r>
              <a:rPr lang="en-US" sz="3200" dirty="0" err="1"/>
              <a:t>aksi</a:t>
            </a:r>
            <a:r>
              <a:rPr lang="en-US" sz="3200" dirty="0"/>
              <a:t> </a:t>
            </a:r>
            <a:r>
              <a:rPr lang="en-US" sz="3200" dirty="0" err="1"/>
              <a:t>fasilitator</a:t>
            </a:r>
            <a:r>
              <a:rPr lang="en-US" sz="3200" dirty="0"/>
              <a:t> </a:t>
            </a:r>
            <a:r>
              <a:rPr lang="en-US" sz="3200" dirty="0" err="1"/>
              <a:t>sebgai</a:t>
            </a:r>
            <a:r>
              <a:rPr lang="en-US" sz="3200" dirty="0"/>
              <a:t> </a:t>
            </a:r>
            <a:r>
              <a:rPr lang="en-US" sz="3200" i="1" dirty="0"/>
              <a:t>GEDSI Focal Point </a:t>
            </a:r>
            <a:r>
              <a:rPr lang="en-US" sz="3200" dirty="0"/>
              <a:t>dan </a:t>
            </a:r>
            <a:r>
              <a:rPr lang="en-US" sz="3200" i="1" dirty="0"/>
              <a:t>Socio </a:t>
            </a:r>
            <a:r>
              <a:rPr lang="en-US" sz="3200" i="1" dirty="0" err="1"/>
              <a:t>enterpreneur</a:t>
            </a:r>
            <a:endParaRPr lang="en-US" sz="3200" i="1" dirty="0"/>
          </a:p>
          <a:p>
            <a:pPr marL="0" indent="0">
              <a:buNone/>
            </a:pPr>
            <a:endParaRPr lang="en-US" dirty="0"/>
          </a:p>
          <a:p>
            <a:pPr marL="0" indent="0">
              <a:buNone/>
            </a:pPr>
            <a:endParaRPr lang="en-US" dirty="0"/>
          </a:p>
          <a:p>
            <a:pPr marL="0" indent="0">
              <a:buNone/>
            </a:pPr>
            <a:endParaRPr lang="en-US" b="1" dirty="0"/>
          </a:p>
          <a:p>
            <a:pPr marL="0" indent="0">
              <a:buNone/>
            </a:pPr>
            <a:r>
              <a:rPr lang="en-US" b="1" dirty="0"/>
              <a:t>Waktu :</a:t>
            </a:r>
            <a:r>
              <a:rPr lang="en-US" dirty="0"/>
              <a:t>  2JPL (90 </a:t>
            </a:r>
            <a:r>
              <a:rPr lang="en-US" dirty="0" err="1"/>
              <a:t>Menit</a:t>
            </a:r>
            <a:r>
              <a:rPr lang="en-US" dirty="0"/>
              <a:t>)</a:t>
            </a:r>
          </a:p>
          <a:p>
            <a:pPr marL="0" indent="0">
              <a:buNone/>
            </a:pPr>
            <a:endParaRPr lang="en-US" dirty="0"/>
          </a:p>
          <a:p>
            <a:pPr marL="0" indent="0">
              <a:buNone/>
            </a:pPr>
            <a:endParaRPr lang="en-US" dirty="0"/>
          </a:p>
          <a:p>
            <a:pPr marL="0" indent="0">
              <a:buNone/>
            </a:pPr>
            <a:endParaRPr lang="en-US" dirty="0"/>
          </a:p>
          <a:p>
            <a:pPr marL="1436688" indent="-1436688">
              <a:buNone/>
            </a:pPr>
            <a:r>
              <a:rPr lang="en-US" b="1" dirty="0" err="1"/>
              <a:t>Metode</a:t>
            </a:r>
            <a:r>
              <a:rPr lang="en-US" b="1" dirty="0"/>
              <a:t> : </a:t>
            </a:r>
            <a:r>
              <a:rPr lang="en-US" dirty="0" err="1"/>
              <a:t>Studi</a:t>
            </a:r>
            <a:r>
              <a:rPr lang="en-US" dirty="0"/>
              <a:t> </a:t>
            </a:r>
            <a:r>
              <a:rPr lang="en-US" dirty="0" err="1"/>
              <a:t>Kasus</a:t>
            </a:r>
            <a:r>
              <a:rPr lang="en-US" dirty="0"/>
              <a:t>, Curah </a:t>
            </a:r>
            <a:r>
              <a:rPr lang="en-US" dirty="0" err="1"/>
              <a:t>Pendapat</a:t>
            </a:r>
            <a:r>
              <a:rPr lang="en-US" dirty="0"/>
              <a:t>, </a:t>
            </a:r>
            <a:r>
              <a:rPr lang="en-US" dirty="0" err="1"/>
              <a:t>Penugasan</a:t>
            </a:r>
            <a:r>
              <a:rPr lang="en-US" dirty="0"/>
              <a:t> dan </a:t>
            </a:r>
            <a:r>
              <a:rPr lang="en-US" dirty="0" err="1"/>
              <a:t>Diskusi</a:t>
            </a:r>
            <a:r>
              <a:rPr lang="en-US" dirty="0"/>
              <a:t> </a:t>
            </a:r>
            <a:endParaRPr lang="en-ID" dirty="0"/>
          </a:p>
        </p:txBody>
      </p:sp>
      <p:pic>
        <p:nvPicPr>
          <p:cNvPr id="2" name="Google Shape;198;p10">
            <a:extLst>
              <a:ext uri="{FF2B5EF4-FFF2-40B4-BE49-F238E27FC236}">
                <a16:creationId xmlns:a16="http://schemas.microsoft.com/office/drawing/2014/main" id="{F99552CB-34FA-29D2-995E-46E36B22895D}"/>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8436CCF4-C4BE-FE06-E32B-6B9688FDF744}"/>
              </a:ext>
            </a:extLst>
          </p:cNvPr>
          <p:cNvSpPr>
            <a:spLocks noGrp="1"/>
          </p:cNvSpPr>
          <p:nvPr>
            <p:ph type="title"/>
          </p:nvPr>
        </p:nvSpPr>
        <p:spPr>
          <a:xfrm>
            <a:off x="2751082" y="186046"/>
            <a:ext cx="7388961" cy="543999"/>
          </a:xfrm>
          <a:solidFill>
            <a:schemeClr val="accent1">
              <a:lumMod val="40000"/>
              <a:lumOff val="60000"/>
            </a:schemeClr>
          </a:solidFill>
        </p:spPr>
        <p:txBody>
          <a:bodyPr>
            <a:normAutofit/>
          </a:bodyPr>
          <a:lstStyle/>
          <a:p>
            <a:pPr algn="ct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Rencana</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Pembelajaran</a:t>
            </a:r>
            <a:endParaRPr lang="en-ID" sz="2900" b="1" dirty="0">
              <a:latin typeface="Quattrocento Sans" panose="020B0502050000020003" pitchFamily="34" charset="0"/>
            </a:endParaRPr>
          </a:p>
        </p:txBody>
      </p:sp>
      <p:pic>
        <p:nvPicPr>
          <p:cNvPr id="1026" name="Picture 2" descr="Gambar Target Panahan Png, Vektor, PSD, dan Clipart Dengan Background ...">
            <a:extLst>
              <a:ext uri="{FF2B5EF4-FFF2-40B4-BE49-F238E27FC236}">
                <a16:creationId xmlns:a16="http://schemas.microsoft.com/office/drawing/2014/main" id="{6B29B905-FD2B-B807-77E8-989C17A236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976" y="929894"/>
            <a:ext cx="2499106" cy="24991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ambar Simbol Ikon Jam Vektor Ilustrasi, Komputer, Alarm, Latar ...">
            <a:extLst>
              <a:ext uri="{FF2B5EF4-FFF2-40B4-BE49-F238E27FC236}">
                <a16:creationId xmlns:a16="http://schemas.microsoft.com/office/drawing/2014/main" id="{30F245EF-9E31-3C55-82C1-8569C774A6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764" y="3605029"/>
            <a:ext cx="2359264" cy="17680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0 Gambar Kartun Sekolah Smk- Kegiatan Kegiatan Pendidikan Karakter ...">
            <a:extLst>
              <a:ext uri="{FF2B5EF4-FFF2-40B4-BE49-F238E27FC236}">
                <a16:creationId xmlns:a16="http://schemas.microsoft.com/office/drawing/2014/main" id="{4897D35E-E63D-20E3-0EC5-9664F74AD8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433" y="5399975"/>
            <a:ext cx="2011925" cy="105626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ADB forecasts solid, slightly lower growth in developing Asia | ABS-CBN ...">
            <a:extLst>
              <a:ext uri="{FF2B5EF4-FFF2-40B4-BE49-F238E27FC236}">
                <a16:creationId xmlns:a16="http://schemas.microsoft.com/office/drawing/2014/main" id="{FD74A39C-E702-D3F5-E434-4785EBF59FB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522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6277F-C060-505E-5A28-AB2685555878}"/>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05D098DC-1FAD-C8F1-0E39-E45CE885A923}"/>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pic>
        <p:nvPicPr>
          <p:cNvPr id="4" name="Picture 4" descr="ADB forecasts solid, slightly lower growth in developing Asia | ABS-CBN ...">
            <a:extLst>
              <a:ext uri="{FF2B5EF4-FFF2-40B4-BE49-F238E27FC236}">
                <a16:creationId xmlns:a16="http://schemas.microsoft.com/office/drawing/2014/main" id="{A70B4639-29E7-83EE-2CB2-49D76F9B9B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64288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21B138C-051B-74C9-3E89-3EAA425FF35E}"/>
              </a:ext>
            </a:extLst>
          </p:cNvPr>
          <p:cNvSpPr txBox="1"/>
          <p:nvPr/>
        </p:nvSpPr>
        <p:spPr>
          <a:xfrm>
            <a:off x="4419314" y="5999548"/>
            <a:ext cx="7225845" cy="369332"/>
          </a:xfrm>
          <a:prstGeom prst="rect">
            <a:avLst/>
          </a:prstGeom>
          <a:solidFill>
            <a:schemeClr val="accent5">
              <a:lumMod val="20000"/>
              <a:lumOff val="80000"/>
            </a:schemeClr>
          </a:solidFill>
          <a:ln w="19050">
            <a:solidFill>
              <a:schemeClr val="tx1"/>
            </a:solidFill>
          </a:ln>
        </p:spPr>
        <p:txBody>
          <a:bodyPr wrap="square">
            <a:spAutoFit/>
          </a:bodyPr>
          <a:lstStyle/>
          <a:p>
            <a:r>
              <a:rPr lang="en-US" dirty="0">
                <a:solidFill>
                  <a:schemeClr val="accent1"/>
                </a:solidFill>
                <a:hlinkClick r:id="rId5">
                  <a:extLst>
                    <a:ext uri="{A12FA001-AC4F-418D-AE19-62706E023703}">
                      <ahyp:hlinkClr xmlns:ahyp="http://schemas.microsoft.com/office/drawing/2018/hyperlinkcolor" val="tx"/>
                    </a:ext>
                  </a:extLst>
                </a:hlinkClick>
              </a:rPr>
              <a:t>Blue Economy: Sustainable Ocean Economy is Key to Indonesia’s Prosperity</a:t>
            </a:r>
            <a:endParaRPr lang="en-ID" dirty="0">
              <a:solidFill>
                <a:schemeClr val="accent1"/>
              </a:solidFill>
            </a:endParaRPr>
          </a:p>
        </p:txBody>
      </p:sp>
      <p:sp>
        <p:nvSpPr>
          <p:cNvPr id="10" name="Rectangle 9">
            <a:extLst>
              <a:ext uri="{FF2B5EF4-FFF2-40B4-BE49-F238E27FC236}">
                <a16:creationId xmlns:a16="http://schemas.microsoft.com/office/drawing/2014/main" id="{F13E8970-C904-4191-DFE2-26E22D7167B9}"/>
              </a:ext>
            </a:extLst>
          </p:cNvPr>
          <p:cNvSpPr/>
          <p:nvPr/>
        </p:nvSpPr>
        <p:spPr>
          <a:xfrm>
            <a:off x="4860437" y="1718615"/>
            <a:ext cx="2622982" cy="740664"/>
          </a:xfrm>
          <a:prstGeom prst="rect">
            <a:avLst/>
          </a:prstGeom>
          <a:solidFill>
            <a:schemeClr val="accent5">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rgbClr val="C00000"/>
                </a:solidFill>
              </a:rPr>
              <a:t>UU No 59/2024 RPJPN 2025-2045</a:t>
            </a:r>
            <a:endParaRPr lang="en-ID" dirty="0">
              <a:solidFill>
                <a:srgbClr val="C00000"/>
              </a:solidFill>
            </a:endParaRPr>
          </a:p>
        </p:txBody>
      </p:sp>
      <p:sp>
        <p:nvSpPr>
          <p:cNvPr id="11" name="Rectangle 10">
            <a:extLst>
              <a:ext uri="{FF2B5EF4-FFF2-40B4-BE49-F238E27FC236}">
                <a16:creationId xmlns:a16="http://schemas.microsoft.com/office/drawing/2014/main" id="{5C2633A4-AA2D-4DC1-0FD4-8920E6F96C8D}"/>
              </a:ext>
            </a:extLst>
          </p:cNvPr>
          <p:cNvSpPr/>
          <p:nvPr/>
        </p:nvSpPr>
        <p:spPr>
          <a:xfrm>
            <a:off x="8109485" y="1740759"/>
            <a:ext cx="2886003" cy="740664"/>
          </a:xfrm>
          <a:prstGeom prst="rect">
            <a:avLst/>
          </a:prstGeom>
          <a:solidFill>
            <a:schemeClr val="accent5">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err="1">
                <a:solidFill>
                  <a:srgbClr val="C00000"/>
                </a:solidFill>
              </a:rPr>
              <a:t>Perpres</a:t>
            </a:r>
            <a:r>
              <a:rPr lang="en-US" dirty="0">
                <a:solidFill>
                  <a:srgbClr val="C00000"/>
                </a:solidFill>
              </a:rPr>
              <a:t> No 12 </a:t>
            </a:r>
            <a:r>
              <a:rPr lang="en-US" dirty="0" err="1">
                <a:solidFill>
                  <a:srgbClr val="C00000"/>
                </a:solidFill>
              </a:rPr>
              <a:t>Tahun</a:t>
            </a:r>
            <a:r>
              <a:rPr lang="en-US" dirty="0">
                <a:solidFill>
                  <a:srgbClr val="C00000"/>
                </a:solidFill>
              </a:rPr>
              <a:t> 2025: RPJMN 2025-2029</a:t>
            </a:r>
            <a:endParaRPr lang="en-ID" dirty="0">
              <a:solidFill>
                <a:srgbClr val="C00000"/>
              </a:solidFill>
            </a:endParaRPr>
          </a:p>
        </p:txBody>
      </p:sp>
      <p:sp>
        <p:nvSpPr>
          <p:cNvPr id="12" name="Rectangle 11">
            <a:extLst>
              <a:ext uri="{FF2B5EF4-FFF2-40B4-BE49-F238E27FC236}">
                <a16:creationId xmlns:a16="http://schemas.microsoft.com/office/drawing/2014/main" id="{C2513155-7729-AE18-4C94-16D36A7FB7B0}"/>
              </a:ext>
            </a:extLst>
          </p:cNvPr>
          <p:cNvSpPr/>
          <p:nvPr/>
        </p:nvSpPr>
        <p:spPr>
          <a:xfrm>
            <a:off x="6293781" y="682273"/>
            <a:ext cx="4869497" cy="740664"/>
          </a:xfrm>
          <a:prstGeom prst="rect">
            <a:avLst/>
          </a:prstGeom>
          <a:solidFill>
            <a:schemeClr val="accent1">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1800" b="0" i="0" dirty="0" err="1">
                <a:solidFill>
                  <a:srgbClr val="181C32"/>
                </a:solidFill>
                <a:effectLst/>
                <a:latin typeface="Inter"/>
              </a:rPr>
              <a:t>Peraturan</a:t>
            </a:r>
            <a:r>
              <a:rPr lang="es-ES" sz="1800" b="0" i="0" dirty="0">
                <a:solidFill>
                  <a:srgbClr val="181C32"/>
                </a:solidFill>
                <a:effectLst/>
                <a:latin typeface="Inter"/>
              </a:rPr>
              <a:t> Presiden (</a:t>
            </a:r>
            <a:r>
              <a:rPr lang="es-ES" sz="1800" b="0" i="0" dirty="0" err="1">
                <a:solidFill>
                  <a:srgbClr val="181C32"/>
                </a:solidFill>
                <a:effectLst/>
                <a:latin typeface="Inter"/>
              </a:rPr>
              <a:t>Perpres</a:t>
            </a:r>
            <a:r>
              <a:rPr lang="es-ES" sz="1800" b="0" i="0" dirty="0">
                <a:solidFill>
                  <a:srgbClr val="181C32"/>
                </a:solidFill>
                <a:effectLst/>
                <a:latin typeface="Inter"/>
              </a:rPr>
              <a:t>) </a:t>
            </a:r>
            <a:r>
              <a:rPr lang="es-ES" sz="1800" b="0" i="0" dirty="0" err="1">
                <a:solidFill>
                  <a:srgbClr val="181C32"/>
                </a:solidFill>
                <a:effectLst/>
                <a:latin typeface="Inter"/>
              </a:rPr>
              <a:t>Nomor</a:t>
            </a:r>
            <a:r>
              <a:rPr lang="es-ES" sz="1800" b="0" i="0" dirty="0">
                <a:solidFill>
                  <a:srgbClr val="181C32"/>
                </a:solidFill>
                <a:effectLst/>
                <a:latin typeface="Inter"/>
              </a:rPr>
              <a:t> 59 </a:t>
            </a:r>
            <a:r>
              <a:rPr lang="es-ES" sz="1800" b="0" i="0" dirty="0" err="1">
                <a:solidFill>
                  <a:srgbClr val="181C32"/>
                </a:solidFill>
                <a:effectLst/>
                <a:latin typeface="Inter"/>
              </a:rPr>
              <a:t>Tahun</a:t>
            </a:r>
            <a:r>
              <a:rPr lang="es-ES" sz="1800" b="0" i="0" dirty="0">
                <a:solidFill>
                  <a:srgbClr val="181C32"/>
                </a:solidFill>
                <a:effectLst/>
                <a:latin typeface="Inter"/>
              </a:rPr>
              <a:t> 2017 </a:t>
            </a:r>
            <a:r>
              <a:rPr lang="es-ES" sz="1800" b="0" i="0" dirty="0" err="1">
                <a:solidFill>
                  <a:srgbClr val="181C32"/>
                </a:solidFill>
                <a:effectLst/>
                <a:latin typeface="Inter"/>
              </a:rPr>
              <a:t>tentang</a:t>
            </a:r>
            <a:r>
              <a:rPr lang="es-ES" sz="1800" b="0" i="0" dirty="0">
                <a:solidFill>
                  <a:srgbClr val="181C32"/>
                </a:solidFill>
                <a:effectLst/>
                <a:latin typeface="Inter"/>
              </a:rPr>
              <a:t> </a:t>
            </a:r>
            <a:r>
              <a:rPr lang="es-ES" sz="1800" b="0" i="0" dirty="0" err="1">
                <a:solidFill>
                  <a:srgbClr val="181C32"/>
                </a:solidFill>
                <a:effectLst/>
                <a:latin typeface="Inter"/>
              </a:rPr>
              <a:t>Pelaksanaan</a:t>
            </a:r>
            <a:r>
              <a:rPr lang="es-ES" sz="1800" b="0" i="0" dirty="0">
                <a:solidFill>
                  <a:srgbClr val="181C32"/>
                </a:solidFill>
                <a:effectLst/>
                <a:latin typeface="Inter"/>
              </a:rPr>
              <a:t> </a:t>
            </a:r>
            <a:r>
              <a:rPr lang="es-ES" sz="1800" b="0" i="0" dirty="0" err="1">
                <a:solidFill>
                  <a:srgbClr val="181C32"/>
                </a:solidFill>
                <a:effectLst/>
                <a:latin typeface="Inter"/>
              </a:rPr>
              <a:t>Pencapaian</a:t>
            </a:r>
            <a:r>
              <a:rPr lang="es-ES" sz="1800" b="0" i="0" dirty="0">
                <a:solidFill>
                  <a:srgbClr val="181C32"/>
                </a:solidFill>
                <a:effectLst/>
                <a:latin typeface="Inter"/>
              </a:rPr>
              <a:t> </a:t>
            </a:r>
            <a:r>
              <a:rPr lang="es-ES" sz="1800" b="0" i="0" dirty="0" err="1">
                <a:solidFill>
                  <a:srgbClr val="181C32"/>
                </a:solidFill>
                <a:effectLst/>
                <a:latin typeface="Inter"/>
              </a:rPr>
              <a:t>Tujuan</a:t>
            </a:r>
            <a:r>
              <a:rPr lang="es-ES" sz="1800" b="0" i="0" dirty="0">
                <a:solidFill>
                  <a:srgbClr val="181C32"/>
                </a:solidFill>
                <a:effectLst/>
                <a:latin typeface="Inter"/>
              </a:rPr>
              <a:t> </a:t>
            </a:r>
            <a:r>
              <a:rPr lang="es-ES" sz="1800" b="0" i="0" dirty="0" err="1">
                <a:solidFill>
                  <a:srgbClr val="181C32"/>
                </a:solidFill>
                <a:effectLst/>
                <a:latin typeface="Inter"/>
              </a:rPr>
              <a:t>Pembangunan</a:t>
            </a:r>
            <a:r>
              <a:rPr lang="es-ES" sz="1800" b="0" i="0" dirty="0">
                <a:solidFill>
                  <a:srgbClr val="181C32"/>
                </a:solidFill>
                <a:effectLst/>
                <a:latin typeface="Inter"/>
              </a:rPr>
              <a:t> </a:t>
            </a:r>
            <a:r>
              <a:rPr lang="es-ES" sz="1800" b="0" i="0" dirty="0" err="1">
                <a:solidFill>
                  <a:srgbClr val="181C32"/>
                </a:solidFill>
                <a:effectLst/>
                <a:latin typeface="Inter"/>
              </a:rPr>
              <a:t>Berkelanjutan</a:t>
            </a:r>
            <a:r>
              <a:rPr lang="es-ES" sz="1800" b="0" i="0" dirty="0">
                <a:solidFill>
                  <a:srgbClr val="181C32"/>
                </a:solidFill>
                <a:effectLst/>
                <a:latin typeface="Inter"/>
              </a:rPr>
              <a:t>: ke 5,14,17</a:t>
            </a:r>
            <a:endParaRPr lang="en-ID" sz="1800" dirty="0"/>
          </a:p>
        </p:txBody>
      </p:sp>
      <p:sp>
        <p:nvSpPr>
          <p:cNvPr id="13" name="Rectangle 12">
            <a:extLst>
              <a:ext uri="{FF2B5EF4-FFF2-40B4-BE49-F238E27FC236}">
                <a16:creationId xmlns:a16="http://schemas.microsoft.com/office/drawing/2014/main" id="{448DA313-B458-7FC4-D098-2CDD6C8749EE}"/>
              </a:ext>
            </a:extLst>
          </p:cNvPr>
          <p:cNvSpPr/>
          <p:nvPr/>
        </p:nvSpPr>
        <p:spPr>
          <a:xfrm>
            <a:off x="8198115" y="2724654"/>
            <a:ext cx="2957565" cy="740664"/>
          </a:xfrm>
          <a:prstGeom prst="rect">
            <a:avLst/>
          </a:prstGeom>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lumMod val="40000"/>
                    <a:lumOff val="60000"/>
                  </a:schemeClr>
                </a:solidFill>
              </a:rPr>
              <a:t>Program </a:t>
            </a:r>
            <a:r>
              <a:rPr lang="en-US" dirty="0" err="1">
                <a:solidFill>
                  <a:schemeClr val="accent4">
                    <a:lumMod val="40000"/>
                    <a:lumOff val="60000"/>
                  </a:schemeClr>
                </a:solidFill>
              </a:rPr>
              <a:t>Prioritas</a:t>
            </a:r>
            <a:r>
              <a:rPr lang="en-US" dirty="0">
                <a:solidFill>
                  <a:schemeClr val="accent4">
                    <a:lumMod val="40000"/>
                    <a:lumOff val="60000"/>
                  </a:schemeClr>
                </a:solidFill>
              </a:rPr>
              <a:t> KKP: Ekonomi Biru</a:t>
            </a:r>
            <a:endParaRPr lang="en-ID" dirty="0">
              <a:solidFill>
                <a:schemeClr val="accent4">
                  <a:lumMod val="40000"/>
                  <a:lumOff val="60000"/>
                </a:schemeClr>
              </a:solidFill>
            </a:endParaRPr>
          </a:p>
        </p:txBody>
      </p:sp>
      <p:sp>
        <p:nvSpPr>
          <p:cNvPr id="17" name="TextBox 16">
            <a:extLst>
              <a:ext uri="{FF2B5EF4-FFF2-40B4-BE49-F238E27FC236}">
                <a16:creationId xmlns:a16="http://schemas.microsoft.com/office/drawing/2014/main" id="{59D0763A-703A-FA4B-E100-D22298889F90}"/>
              </a:ext>
            </a:extLst>
          </p:cNvPr>
          <p:cNvSpPr txBox="1"/>
          <p:nvPr/>
        </p:nvSpPr>
        <p:spPr>
          <a:xfrm>
            <a:off x="4419314" y="5402751"/>
            <a:ext cx="5592017" cy="369332"/>
          </a:xfrm>
          <a:prstGeom prst="rect">
            <a:avLst/>
          </a:prstGeom>
          <a:solidFill>
            <a:schemeClr val="accent5">
              <a:lumMod val="20000"/>
              <a:lumOff val="80000"/>
            </a:schemeClr>
          </a:solidFill>
          <a:ln w="19050">
            <a:solidFill>
              <a:schemeClr val="tx1"/>
            </a:solidFill>
          </a:ln>
        </p:spPr>
        <p:txBody>
          <a:bodyPr wrap="square">
            <a:spAutoFit/>
          </a:bodyPr>
          <a:lstStyle/>
          <a:p>
            <a:r>
              <a:rPr lang="sv-SE" dirty="0">
                <a:hlinkClick r:id="rId6"/>
              </a:rPr>
              <a:t>Ekonomi Biru Kelautan dan Perikanan yang Berkelanjutan</a:t>
            </a:r>
            <a:endParaRPr lang="en-ID" dirty="0"/>
          </a:p>
        </p:txBody>
      </p:sp>
      <p:sp>
        <p:nvSpPr>
          <p:cNvPr id="18" name="Rectangle 17">
            <a:extLst>
              <a:ext uri="{FF2B5EF4-FFF2-40B4-BE49-F238E27FC236}">
                <a16:creationId xmlns:a16="http://schemas.microsoft.com/office/drawing/2014/main" id="{C7A92F71-85D5-C679-2A0D-5B8723FA8EC1}"/>
              </a:ext>
            </a:extLst>
          </p:cNvPr>
          <p:cNvSpPr/>
          <p:nvPr/>
        </p:nvSpPr>
        <p:spPr>
          <a:xfrm>
            <a:off x="4869333" y="2688336"/>
            <a:ext cx="2622982" cy="740664"/>
          </a:xfrm>
          <a:prstGeom prst="rect">
            <a:avLst/>
          </a:prstGeom>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lumMod val="40000"/>
                    <a:lumOff val="60000"/>
                  </a:schemeClr>
                </a:solidFill>
              </a:rPr>
              <a:t>Modeling </a:t>
            </a:r>
            <a:r>
              <a:rPr lang="en-US" dirty="0" err="1">
                <a:solidFill>
                  <a:schemeClr val="accent4">
                    <a:lumMod val="40000"/>
                    <a:lumOff val="60000"/>
                  </a:schemeClr>
                </a:solidFill>
              </a:rPr>
              <a:t>Udang</a:t>
            </a:r>
            <a:endParaRPr lang="en-ID" dirty="0">
              <a:solidFill>
                <a:schemeClr val="accent4">
                  <a:lumMod val="40000"/>
                  <a:lumOff val="60000"/>
                </a:schemeClr>
              </a:solidFill>
            </a:endParaRPr>
          </a:p>
        </p:txBody>
      </p:sp>
      <p:sp>
        <p:nvSpPr>
          <p:cNvPr id="19" name="Rectangle 18">
            <a:extLst>
              <a:ext uri="{FF2B5EF4-FFF2-40B4-BE49-F238E27FC236}">
                <a16:creationId xmlns:a16="http://schemas.microsoft.com/office/drawing/2014/main" id="{344BC77C-0337-ADBC-D6DD-1F9CC653E22D}"/>
              </a:ext>
            </a:extLst>
          </p:cNvPr>
          <p:cNvSpPr/>
          <p:nvPr/>
        </p:nvSpPr>
        <p:spPr>
          <a:xfrm>
            <a:off x="6973294" y="3808355"/>
            <a:ext cx="1916265" cy="342205"/>
          </a:xfrm>
          <a:prstGeom prst="rect">
            <a:avLst/>
          </a:prstGeom>
          <a:solidFill>
            <a:schemeClr val="accent5">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C00000"/>
                </a:solidFill>
              </a:rPr>
              <a:t>IISAP</a:t>
            </a:r>
            <a:endParaRPr lang="en-ID" sz="2000" dirty="0">
              <a:solidFill>
                <a:srgbClr val="C00000"/>
              </a:solidFill>
            </a:endParaRPr>
          </a:p>
        </p:txBody>
      </p:sp>
      <p:pic>
        <p:nvPicPr>
          <p:cNvPr id="21" name="Picture 20">
            <a:extLst>
              <a:ext uri="{FF2B5EF4-FFF2-40B4-BE49-F238E27FC236}">
                <a16:creationId xmlns:a16="http://schemas.microsoft.com/office/drawing/2014/main" id="{73E306F7-C34E-BB2B-F436-66C8DC03D19E}"/>
              </a:ext>
            </a:extLst>
          </p:cNvPr>
          <p:cNvPicPr>
            <a:picLocks noChangeAspect="1"/>
          </p:cNvPicPr>
          <p:nvPr/>
        </p:nvPicPr>
        <p:blipFill>
          <a:blip r:embed="rId7"/>
          <a:stretch>
            <a:fillRect/>
          </a:stretch>
        </p:blipFill>
        <p:spPr>
          <a:xfrm>
            <a:off x="2423483" y="5076808"/>
            <a:ext cx="1822513" cy="1368497"/>
          </a:xfrm>
          <a:prstGeom prst="rect">
            <a:avLst/>
          </a:prstGeom>
          <a:ln w="19050">
            <a:solidFill>
              <a:schemeClr val="accent2"/>
            </a:solidFill>
          </a:ln>
        </p:spPr>
      </p:pic>
      <p:pic>
        <p:nvPicPr>
          <p:cNvPr id="23" name="Picture 22">
            <a:extLst>
              <a:ext uri="{FF2B5EF4-FFF2-40B4-BE49-F238E27FC236}">
                <a16:creationId xmlns:a16="http://schemas.microsoft.com/office/drawing/2014/main" id="{ED5CD6DF-1563-9DAB-432F-A9CAFD9F90AD}"/>
              </a:ext>
            </a:extLst>
          </p:cNvPr>
          <p:cNvPicPr>
            <a:picLocks noChangeAspect="1"/>
          </p:cNvPicPr>
          <p:nvPr/>
        </p:nvPicPr>
        <p:blipFill>
          <a:blip r:embed="rId8"/>
          <a:srcRect t="3826"/>
          <a:stretch/>
        </p:blipFill>
        <p:spPr>
          <a:xfrm>
            <a:off x="204555" y="2894808"/>
            <a:ext cx="3867349" cy="1921420"/>
          </a:xfrm>
          <a:prstGeom prst="rect">
            <a:avLst/>
          </a:prstGeom>
        </p:spPr>
      </p:pic>
      <p:pic>
        <p:nvPicPr>
          <p:cNvPr id="24" name="Picture 23">
            <a:extLst>
              <a:ext uri="{FF2B5EF4-FFF2-40B4-BE49-F238E27FC236}">
                <a16:creationId xmlns:a16="http://schemas.microsoft.com/office/drawing/2014/main" id="{B4F44C33-AE6D-CE16-4194-B70EBF0F2BA5}"/>
              </a:ext>
            </a:extLst>
          </p:cNvPr>
          <p:cNvPicPr>
            <a:picLocks noChangeAspect="1"/>
          </p:cNvPicPr>
          <p:nvPr/>
        </p:nvPicPr>
        <p:blipFill>
          <a:blip r:embed="rId9"/>
          <a:srcRect t="7444" r="1972"/>
          <a:stretch/>
        </p:blipFill>
        <p:spPr>
          <a:xfrm>
            <a:off x="191715" y="936517"/>
            <a:ext cx="3880189" cy="1921420"/>
          </a:xfrm>
          <a:prstGeom prst="rect">
            <a:avLst/>
          </a:prstGeom>
        </p:spPr>
      </p:pic>
      <p:sp>
        <p:nvSpPr>
          <p:cNvPr id="25" name="Arrow: Down 24">
            <a:extLst>
              <a:ext uri="{FF2B5EF4-FFF2-40B4-BE49-F238E27FC236}">
                <a16:creationId xmlns:a16="http://schemas.microsoft.com/office/drawing/2014/main" id="{DDAFFCC1-EC6E-469B-1386-6B50083440F6}"/>
              </a:ext>
            </a:extLst>
          </p:cNvPr>
          <p:cNvSpPr/>
          <p:nvPr/>
        </p:nvSpPr>
        <p:spPr>
          <a:xfrm rot="13375106">
            <a:off x="6616619" y="1463270"/>
            <a:ext cx="204073" cy="241203"/>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6" name="Arrow: Down 25">
            <a:extLst>
              <a:ext uri="{FF2B5EF4-FFF2-40B4-BE49-F238E27FC236}">
                <a16:creationId xmlns:a16="http://schemas.microsoft.com/office/drawing/2014/main" id="{3C8D1B5E-6782-DEFB-6E7E-5F6AFC03A2C0}"/>
              </a:ext>
            </a:extLst>
          </p:cNvPr>
          <p:cNvSpPr/>
          <p:nvPr/>
        </p:nvSpPr>
        <p:spPr>
          <a:xfrm rot="2010223">
            <a:off x="8474839" y="1504698"/>
            <a:ext cx="204073" cy="241203"/>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7" name="Arrow: Down 26">
            <a:extLst>
              <a:ext uri="{FF2B5EF4-FFF2-40B4-BE49-F238E27FC236}">
                <a16:creationId xmlns:a16="http://schemas.microsoft.com/office/drawing/2014/main" id="{5E729B7A-D9F4-1714-F47F-020634FA1F89}"/>
              </a:ext>
            </a:extLst>
          </p:cNvPr>
          <p:cNvSpPr/>
          <p:nvPr/>
        </p:nvSpPr>
        <p:spPr>
          <a:xfrm rot="16200000">
            <a:off x="7708788" y="1990489"/>
            <a:ext cx="204073" cy="241203"/>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Arrow: Down 27">
            <a:extLst>
              <a:ext uri="{FF2B5EF4-FFF2-40B4-BE49-F238E27FC236}">
                <a16:creationId xmlns:a16="http://schemas.microsoft.com/office/drawing/2014/main" id="{22BFED68-CBB1-FB68-EA5D-323C658D7A45}"/>
              </a:ext>
            </a:extLst>
          </p:cNvPr>
          <p:cNvSpPr/>
          <p:nvPr/>
        </p:nvSpPr>
        <p:spPr>
          <a:xfrm rot="2010223">
            <a:off x="9167288" y="2482437"/>
            <a:ext cx="204073" cy="241203"/>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9" name="Arrow: Down 28">
            <a:extLst>
              <a:ext uri="{FF2B5EF4-FFF2-40B4-BE49-F238E27FC236}">
                <a16:creationId xmlns:a16="http://schemas.microsoft.com/office/drawing/2014/main" id="{20FD72F9-B518-16CB-30E3-6B39E329FC0F}"/>
              </a:ext>
            </a:extLst>
          </p:cNvPr>
          <p:cNvSpPr/>
          <p:nvPr/>
        </p:nvSpPr>
        <p:spPr>
          <a:xfrm rot="5167515">
            <a:off x="7743178" y="2959704"/>
            <a:ext cx="204073" cy="241203"/>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0" name="Arrow: Down 29">
            <a:extLst>
              <a:ext uri="{FF2B5EF4-FFF2-40B4-BE49-F238E27FC236}">
                <a16:creationId xmlns:a16="http://schemas.microsoft.com/office/drawing/2014/main" id="{8C01CEF6-14C8-17CE-D445-3DDE303DD402}"/>
              </a:ext>
            </a:extLst>
          </p:cNvPr>
          <p:cNvSpPr/>
          <p:nvPr/>
        </p:nvSpPr>
        <p:spPr>
          <a:xfrm rot="2010223">
            <a:off x="8247732" y="3530866"/>
            <a:ext cx="204073" cy="241203"/>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1" name="Arrow: Down 30">
            <a:extLst>
              <a:ext uri="{FF2B5EF4-FFF2-40B4-BE49-F238E27FC236}">
                <a16:creationId xmlns:a16="http://schemas.microsoft.com/office/drawing/2014/main" id="{FB54DEBE-942D-4168-2DB3-62BFC964ABAA}"/>
              </a:ext>
            </a:extLst>
          </p:cNvPr>
          <p:cNvSpPr/>
          <p:nvPr/>
        </p:nvSpPr>
        <p:spPr>
          <a:xfrm rot="18453906">
            <a:off x="7325863" y="3511203"/>
            <a:ext cx="204073" cy="241203"/>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4" name="Google Shape;85;p1">
            <a:extLst>
              <a:ext uri="{FF2B5EF4-FFF2-40B4-BE49-F238E27FC236}">
                <a16:creationId xmlns:a16="http://schemas.microsoft.com/office/drawing/2014/main" id="{A5F98551-5777-0AAA-C91C-5309472819CE}"/>
              </a:ext>
            </a:extLst>
          </p:cNvPr>
          <p:cNvSpPr txBox="1"/>
          <p:nvPr/>
        </p:nvSpPr>
        <p:spPr>
          <a:xfrm>
            <a:off x="2627791" y="110403"/>
            <a:ext cx="8079833" cy="538569"/>
          </a:xfrm>
          <a:prstGeom prst="rect">
            <a:avLst/>
          </a:prstGeom>
          <a:solidFill>
            <a:srgbClr val="D8E2F3"/>
          </a:solidFill>
          <a:ln>
            <a:noFill/>
          </a:ln>
        </p:spPr>
        <p:txBody>
          <a:bodyPr spcFirstLastPara="1" wrap="square" lIns="91425" tIns="45700" rIns="91425" bIns="45700" anchor="t" anchorCtr="0">
            <a:spAutoFit/>
          </a:bodyPr>
          <a:lstStyle/>
          <a:p>
            <a:pPr marR="0" lvl="0" algn="ctr" defTabSz="922338" rtl="0">
              <a:spcBef>
                <a:spcPts val="0"/>
              </a:spcBef>
              <a:spcAft>
                <a:spcPts val="0"/>
              </a:spcAft>
              <a:buNone/>
              <a:tabLst>
                <a:tab pos="6729413" algn="l"/>
              </a:tabLst>
            </a:pPr>
            <a:r>
              <a:rPr lang="en-US" sz="2900" b="1" dirty="0" err="1">
                <a:latin typeface="Segoe UI Black" panose="020B0A02040204020203" pitchFamily="34" charset="0"/>
                <a:ea typeface="Segoe UI Black" panose="020B0A02040204020203" pitchFamily="34" charset="0"/>
                <a:cs typeface="+mj-cs"/>
                <a:sym typeface="Quattrocento Sans" panose="020B0502050000020003"/>
              </a:rPr>
              <a:t>Pendahuluan</a:t>
            </a:r>
            <a:endParaRPr lang="en-US" sz="2900" b="1" dirty="0">
              <a:latin typeface="Segoe UI Black" panose="020B0A02040204020203" pitchFamily="34" charset="0"/>
              <a:ea typeface="Segoe UI Black" panose="020B0A02040204020203" pitchFamily="34" charset="0"/>
              <a:cs typeface="+mj-cs"/>
              <a:sym typeface="Quattrocento Sans" panose="020B0502050000020003"/>
            </a:endParaRPr>
          </a:p>
        </p:txBody>
      </p:sp>
      <p:sp>
        <p:nvSpPr>
          <p:cNvPr id="37" name="Rectangle 36">
            <a:extLst>
              <a:ext uri="{FF2B5EF4-FFF2-40B4-BE49-F238E27FC236}">
                <a16:creationId xmlns:a16="http://schemas.microsoft.com/office/drawing/2014/main" id="{F1B4EAFE-4452-D8FA-7612-B462B33399EA}"/>
              </a:ext>
            </a:extLst>
          </p:cNvPr>
          <p:cNvSpPr/>
          <p:nvPr/>
        </p:nvSpPr>
        <p:spPr>
          <a:xfrm>
            <a:off x="5629743" y="4456680"/>
            <a:ext cx="4362162" cy="620710"/>
          </a:xfrm>
          <a:prstGeom prst="rect">
            <a:avLst/>
          </a:prstGeom>
          <a:solidFill>
            <a:schemeClr val="accent5">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C00000"/>
                </a:solidFill>
              </a:rPr>
              <a:t>Fasilitator</a:t>
            </a:r>
            <a:r>
              <a:rPr lang="en-US" sz="2000" dirty="0">
                <a:solidFill>
                  <a:srgbClr val="C00000"/>
                </a:solidFill>
              </a:rPr>
              <a:t> </a:t>
            </a:r>
            <a:r>
              <a:rPr lang="en-US" sz="2000" dirty="0" err="1">
                <a:solidFill>
                  <a:srgbClr val="C00000"/>
                </a:solidFill>
              </a:rPr>
              <a:t>sebagai</a:t>
            </a:r>
            <a:r>
              <a:rPr lang="en-US" sz="2000" dirty="0">
                <a:solidFill>
                  <a:srgbClr val="C00000"/>
                </a:solidFill>
              </a:rPr>
              <a:t> </a:t>
            </a:r>
            <a:r>
              <a:rPr lang="en-US" sz="2000" i="1" dirty="0">
                <a:solidFill>
                  <a:srgbClr val="C00000"/>
                </a:solidFill>
              </a:rPr>
              <a:t>GEDSI Focal Point </a:t>
            </a:r>
            <a:r>
              <a:rPr lang="en-US" sz="2000" dirty="0">
                <a:solidFill>
                  <a:srgbClr val="C00000"/>
                </a:solidFill>
              </a:rPr>
              <a:t>dan </a:t>
            </a:r>
            <a:r>
              <a:rPr lang="en-US" sz="2000" i="1" dirty="0">
                <a:solidFill>
                  <a:srgbClr val="C00000"/>
                </a:solidFill>
              </a:rPr>
              <a:t>Socio </a:t>
            </a:r>
            <a:r>
              <a:rPr lang="en-US" sz="2000" i="1" dirty="0" err="1">
                <a:solidFill>
                  <a:srgbClr val="C00000"/>
                </a:solidFill>
              </a:rPr>
              <a:t>Enterpreneur</a:t>
            </a:r>
            <a:r>
              <a:rPr lang="en-US" sz="2000" i="1" dirty="0">
                <a:solidFill>
                  <a:srgbClr val="C00000"/>
                </a:solidFill>
              </a:rPr>
              <a:t> </a:t>
            </a:r>
            <a:endParaRPr lang="en-ID" sz="2000" i="1" dirty="0">
              <a:solidFill>
                <a:srgbClr val="C00000"/>
              </a:solidFill>
            </a:endParaRPr>
          </a:p>
        </p:txBody>
      </p:sp>
      <p:sp>
        <p:nvSpPr>
          <p:cNvPr id="38" name="Arrow: Down 37">
            <a:extLst>
              <a:ext uri="{FF2B5EF4-FFF2-40B4-BE49-F238E27FC236}">
                <a16:creationId xmlns:a16="http://schemas.microsoft.com/office/drawing/2014/main" id="{EF0A685A-930B-358C-DF6E-465DEF124E86}"/>
              </a:ext>
            </a:extLst>
          </p:cNvPr>
          <p:cNvSpPr/>
          <p:nvPr/>
        </p:nvSpPr>
        <p:spPr>
          <a:xfrm>
            <a:off x="7829389" y="4181621"/>
            <a:ext cx="204073" cy="241203"/>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756082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3ADE8-BFF4-0DCA-52CD-6F6AC95191D3}"/>
            </a:ext>
          </a:extLst>
        </p:cNvPr>
        <p:cNvGrpSpPr/>
        <p:nvPr/>
      </p:nvGrpSpPr>
      <p:grpSpPr>
        <a:xfrm>
          <a:off x="0" y="0"/>
          <a:ext cx="0" cy="0"/>
          <a:chOff x="0" y="0"/>
          <a:chExt cx="0" cy="0"/>
        </a:xfrm>
      </p:grpSpPr>
      <p:sp>
        <p:nvSpPr>
          <p:cNvPr id="5" name="Text Box 6">
            <a:extLst>
              <a:ext uri="{FF2B5EF4-FFF2-40B4-BE49-F238E27FC236}">
                <a16:creationId xmlns:a16="http://schemas.microsoft.com/office/drawing/2014/main" id="{2DFD5A86-F150-1A74-C04F-963F6BE4C1F3}"/>
              </a:ext>
            </a:extLst>
          </p:cNvPr>
          <p:cNvSpPr txBox="1"/>
          <p:nvPr/>
        </p:nvSpPr>
        <p:spPr>
          <a:xfrm>
            <a:off x="2905041" y="333866"/>
            <a:ext cx="7354526" cy="538609"/>
          </a:xfrm>
          <a:prstGeom prst="rect">
            <a:avLst/>
          </a:prstGeom>
          <a:solidFill>
            <a:schemeClr val="accent1">
              <a:lumMod val="20000"/>
              <a:lumOff val="80000"/>
            </a:schemeClr>
          </a:solidFill>
          <a:ln>
            <a:noFill/>
          </a:ln>
        </p:spPr>
        <p:txBody>
          <a:bodyPr rot="0" spcFirstLastPara="0" vert="horz" wrap="square" lIns="91440" tIns="45720" rIns="91440" bIns="45720" numCol="1" spcCol="0" rtlCol="0" fromWordArt="0" anchor="t" anchorCtr="0" forceAA="0" compatLnSpc="1">
            <a:spAutoFit/>
          </a:bodyPr>
          <a:lstStyle/>
          <a:p>
            <a:pPr algn="ctr"/>
            <a:r>
              <a:rPr lang="en-ID" sz="2900" b="1" dirty="0" err="1">
                <a:latin typeface="Segoe UI Black" panose="020B0A02040204020203" pitchFamily="34" charset="0"/>
                <a:ea typeface="Segoe UI Black" panose="020B0A02040204020203" pitchFamily="34" charset="0"/>
                <a:cs typeface="+mj-cs"/>
              </a:rPr>
              <a:t>Visi</a:t>
            </a:r>
            <a:r>
              <a:rPr lang="en-ID" sz="2900" b="1" dirty="0">
                <a:latin typeface="Segoe UI Black" panose="020B0A02040204020203" pitchFamily="34" charset="0"/>
                <a:ea typeface="Segoe UI Black" panose="020B0A02040204020203" pitchFamily="34" charset="0"/>
                <a:cs typeface="+mj-cs"/>
              </a:rPr>
              <a:t> RPJMN 2025-2029</a:t>
            </a:r>
          </a:p>
        </p:txBody>
      </p:sp>
      <p:pic>
        <p:nvPicPr>
          <p:cNvPr id="1028" name="Picture 4" descr="ADB forecasts solid, slightly lower growth in developing Asia | ABS-CBN ...">
            <a:extLst>
              <a:ext uri="{FF2B5EF4-FFF2-40B4-BE49-F238E27FC236}">
                <a16:creationId xmlns:a16="http://schemas.microsoft.com/office/drawing/2014/main" id="{5680A15F-0CDD-B94A-F972-3B3335CC91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1256" y="88653"/>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erempuan dan Tambak Udang | JALA Blog">
            <a:extLst>
              <a:ext uri="{FF2B5EF4-FFF2-40B4-BE49-F238E27FC236}">
                <a16:creationId xmlns:a16="http://schemas.microsoft.com/office/drawing/2014/main" id="{0BE9B9C1-5A53-AB1F-D15D-919168393A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8413" y="1153006"/>
            <a:ext cx="3904188" cy="237538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Mengenal Sebutan Penting Dalam Budidaya Tambak Udang | My XXX Hot Girl">
            <a:extLst>
              <a:ext uri="{FF2B5EF4-FFF2-40B4-BE49-F238E27FC236}">
                <a16:creationId xmlns:a16="http://schemas.microsoft.com/office/drawing/2014/main" id="{4E81FEA6-6F81-DA6F-2474-9969D0F8AA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8413" y="3831423"/>
            <a:ext cx="3904188" cy="2679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C3BC153-9C7E-E85B-B6DE-03A23E2E858C}"/>
              </a:ext>
            </a:extLst>
          </p:cNvPr>
          <p:cNvPicPr>
            <a:picLocks noChangeAspect="1"/>
          </p:cNvPicPr>
          <p:nvPr/>
        </p:nvPicPr>
        <p:blipFill>
          <a:blip r:embed="rId5"/>
          <a:srcRect t="15276"/>
          <a:stretch/>
        </p:blipFill>
        <p:spPr>
          <a:xfrm>
            <a:off x="198121" y="1153006"/>
            <a:ext cx="7958652" cy="5358157"/>
          </a:xfrm>
          <a:prstGeom prst="rect">
            <a:avLst/>
          </a:prstGeom>
          <a:ln w="38100">
            <a:solidFill>
              <a:schemeClr val="accent2"/>
            </a:solidFill>
          </a:ln>
        </p:spPr>
      </p:pic>
      <p:pic>
        <p:nvPicPr>
          <p:cNvPr id="2" name="Google Shape;198;p10">
            <a:extLst>
              <a:ext uri="{FF2B5EF4-FFF2-40B4-BE49-F238E27FC236}">
                <a16:creationId xmlns:a16="http://schemas.microsoft.com/office/drawing/2014/main" id="{27E38C7E-EFD6-9473-BD66-B888B1F62EF2}"/>
              </a:ext>
            </a:extLst>
          </p:cNvPr>
          <p:cNvPicPr preferRelativeResize="0"/>
          <p:nvPr/>
        </p:nvPicPr>
        <p:blipFill rotWithShape="1">
          <a:blip r:embed="rId6">
            <a:alphaModFix/>
          </a:blip>
          <a:srcRect/>
          <a:stretch/>
        </p:blipFill>
        <p:spPr>
          <a:xfrm>
            <a:off x="-1" y="0"/>
            <a:ext cx="2751083" cy="945469"/>
          </a:xfrm>
          <a:prstGeom prst="rect">
            <a:avLst/>
          </a:prstGeom>
          <a:noFill/>
          <a:ln>
            <a:noFill/>
          </a:ln>
        </p:spPr>
      </p:pic>
    </p:spTree>
    <p:extLst>
      <p:ext uri="{BB962C8B-B14F-4D97-AF65-F5344CB8AC3E}">
        <p14:creationId xmlns:p14="http://schemas.microsoft.com/office/powerpoint/2010/main" val="1451135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628A5-C3E8-E335-9D86-9CF33C5F2992}"/>
            </a:ext>
          </a:extLst>
        </p:cNvPr>
        <p:cNvGrpSpPr/>
        <p:nvPr/>
      </p:nvGrpSpPr>
      <p:grpSpPr>
        <a:xfrm>
          <a:off x="0" y="0"/>
          <a:ext cx="0" cy="0"/>
          <a:chOff x="0" y="0"/>
          <a:chExt cx="0" cy="0"/>
        </a:xfrm>
      </p:grpSpPr>
      <p:sp>
        <p:nvSpPr>
          <p:cNvPr id="5" name="Text Box 6">
            <a:extLst>
              <a:ext uri="{FF2B5EF4-FFF2-40B4-BE49-F238E27FC236}">
                <a16:creationId xmlns:a16="http://schemas.microsoft.com/office/drawing/2014/main" id="{98BE0018-694C-61F8-E51E-05572C9271E2}"/>
              </a:ext>
            </a:extLst>
          </p:cNvPr>
          <p:cNvSpPr txBox="1"/>
          <p:nvPr/>
        </p:nvSpPr>
        <p:spPr>
          <a:xfrm>
            <a:off x="3163986" y="333866"/>
            <a:ext cx="7095581" cy="538609"/>
          </a:xfrm>
          <a:prstGeom prst="rect">
            <a:avLst/>
          </a:prstGeom>
          <a:solidFill>
            <a:schemeClr val="accent1">
              <a:lumMod val="20000"/>
              <a:lumOff val="80000"/>
            </a:schemeClr>
          </a:solidFill>
          <a:ln>
            <a:noFill/>
          </a:ln>
        </p:spPr>
        <p:txBody>
          <a:bodyPr rot="0" spcFirstLastPara="0" vert="horz" wrap="square" lIns="91440" tIns="45720" rIns="91440" bIns="45720" numCol="1" spcCol="0" rtlCol="0" fromWordArt="0" anchor="t" anchorCtr="0" forceAA="0" compatLnSpc="1">
            <a:spAutoFit/>
          </a:bodyPr>
          <a:lstStyle/>
          <a:p>
            <a:pPr algn="ctr"/>
            <a:r>
              <a:rPr lang="en-ID" sz="2900" b="1" dirty="0">
                <a:latin typeface="Segoe UI Black" panose="020B0A02040204020203" pitchFamily="34" charset="0"/>
                <a:ea typeface="Segoe UI Black" panose="020B0A02040204020203" pitchFamily="34" charset="0"/>
                <a:cs typeface="+mj-cs"/>
              </a:rPr>
              <a:t>Misi RPJMN 2025-2029</a:t>
            </a:r>
          </a:p>
        </p:txBody>
      </p:sp>
      <p:pic>
        <p:nvPicPr>
          <p:cNvPr id="1028" name="Picture 4" descr="ADB forecasts solid, slightly lower growth in developing Asia | ABS-CBN ...">
            <a:extLst>
              <a:ext uri="{FF2B5EF4-FFF2-40B4-BE49-F238E27FC236}">
                <a16:creationId xmlns:a16="http://schemas.microsoft.com/office/drawing/2014/main" id="{2607751B-465A-C9C9-0A26-E5435AC803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1256" y="88653"/>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erempuan dan Tambak Udang | JALA Blog">
            <a:extLst>
              <a:ext uri="{FF2B5EF4-FFF2-40B4-BE49-F238E27FC236}">
                <a16:creationId xmlns:a16="http://schemas.microsoft.com/office/drawing/2014/main" id="{430D2866-B354-5288-8BCF-C986A8685B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8413" y="1153006"/>
            <a:ext cx="3904188" cy="237538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Mengenal Sebutan Penting Dalam Budidaya Tambak Udang | My XXX Hot Girl">
            <a:extLst>
              <a:ext uri="{FF2B5EF4-FFF2-40B4-BE49-F238E27FC236}">
                <a16:creationId xmlns:a16="http://schemas.microsoft.com/office/drawing/2014/main" id="{52A4E104-78AA-C7FA-6787-1BCBE00D7E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8413" y="3831424"/>
            <a:ext cx="3904188" cy="246698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377DC81-4097-1F74-1689-BD8DCF8E40DE}"/>
              </a:ext>
            </a:extLst>
          </p:cNvPr>
          <p:cNvPicPr>
            <a:picLocks noChangeAspect="1"/>
          </p:cNvPicPr>
          <p:nvPr/>
        </p:nvPicPr>
        <p:blipFill>
          <a:blip r:embed="rId5"/>
          <a:srcRect l="26" t="12795" r="-26" b="4873"/>
          <a:stretch/>
        </p:blipFill>
        <p:spPr>
          <a:xfrm>
            <a:off x="265176" y="1153006"/>
            <a:ext cx="7799171" cy="5339869"/>
          </a:xfrm>
          <a:prstGeom prst="rect">
            <a:avLst/>
          </a:prstGeom>
          <a:ln w="19050">
            <a:solidFill>
              <a:schemeClr val="accent2"/>
            </a:solidFill>
          </a:ln>
        </p:spPr>
      </p:pic>
      <p:pic>
        <p:nvPicPr>
          <p:cNvPr id="3" name="Google Shape;198;p10">
            <a:extLst>
              <a:ext uri="{FF2B5EF4-FFF2-40B4-BE49-F238E27FC236}">
                <a16:creationId xmlns:a16="http://schemas.microsoft.com/office/drawing/2014/main" id="{426D07A9-40A1-A4FA-59C5-4D057B667F84}"/>
              </a:ext>
            </a:extLst>
          </p:cNvPr>
          <p:cNvPicPr preferRelativeResize="0"/>
          <p:nvPr/>
        </p:nvPicPr>
        <p:blipFill rotWithShape="1">
          <a:blip r:embed="rId6">
            <a:alphaModFix/>
          </a:blip>
          <a:srcRect/>
          <a:stretch/>
        </p:blipFill>
        <p:spPr>
          <a:xfrm>
            <a:off x="0" y="67271"/>
            <a:ext cx="2751083" cy="945469"/>
          </a:xfrm>
          <a:prstGeom prst="rect">
            <a:avLst/>
          </a:prstGeom>
          <a:noFill/>
          <a:ln>
            <a:noFill/>
          </a:ln>
        </p:spPr>
      </p:pic>
    </p:spTree>
    <p:extLst>
      <p:ext uri="{BB962C8B-B14F-4D97-AF65-F5344CB8AC3E}">
        <p14:creationId xmlns:p14="http://schemas.microsoft.com/office/powerpoint/2010/main" val="462448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D2CB7-263F-D5C4-E2F0-7CD0E4D4D0ED}"/>
            </a:ext>
          </a:extLst>
        </p:cNvPr>
        <p:cNvGrpSpPr/>
        <p:nvPr/>
      </p:nvGrpSpPr>
      <p:grpSpPr>
        <a:xfrm>
          <a:off x="0" y="0"/>
          <a:ext cx="0" cy="0"/>
          <a:chOff x="0" y="0"/>
          <a:chExt cx="0" cy="0"/>
        </a:xfrm>
      </p:grpSpPr>
      <p:sp>
        <p:nvSpPr>
          <p:cNvPr id="5" name="Text Box 6">
            <a:extLst>
              <a:ext uri="{FF2B5EF4-FFF2-40B4-BE49-F238E27FC236}">
                <a16:creationId xmlns:a16="http://schemas.microsoft.com/office/drawing/2014/main" id="{2CF45D98-9A73-B5FE-850C-F5ED443C338C}"/>
              </a:ext>
            </a:extLst>
          </p:cNvPr>
          <p:cNvSpPr txBox="1"/>
          <p:nvPr/>
        </p:nvSpPr>
        <p:spPr>
          <a:xfrm>
            <a:off x="2868416" y="156060"/>
            <a:ext cx="7492091" cy="538609"/>
          </a:xfrm>
          <a:prstGeom prst="rect">
            <a:avLst/>
          </a:prstGeom>
          <a:solidFill>
            <a:schemeClr val="accent1">
              <a:lumMod val="20000"/>
              <a:lumOff val="80000"/>
            </a:schemeClr>
          </a:solidFill>
          <a:ln>
            <a:noFill/>
          </a:ln>
        </p:spPr>
        <p:txBody>
          <a:bodyPr rot="0" spcFirstLastPara="0" vert="horz" wrap="square" lIns="91440" tIns="45720" rIns="91440" bIns="45720" numCol="1" spcCol="0" rtlCol="0" fromWordArt="0" anchor="t" anchorCtr="0" forceAA="0" compatLnSpc="1">
            <a:spAutoFit/>
          </a:bodyPr>
          <a:lstStyle/>
          <a:p>
            <a:pPr algn="ctr"/>
            <a:r>
              <a:rPr lang="en-ID" sz="2900" b="1" dirty="0" err="1">
                <a:latin typeface="Segoe UI Black" panose="020B0A02040204020203" pitchFamily="34" charset="0"/>
                <a:ea typeface="Segoe UI Black" panose="020B0A02040204020203" pitchFamily="34" charset="0"/>
                <a:cs typeface="+mj-cs"/>
              </a:rPr>
              <a:t>Tujuh</a:t>
            </a:r>
            <a:r>
              <a:rPr lang="en-ID" sz="2900" b="1" dirty="0">
                <a:latin typeface="Segoe UI Black" panose="020B0A02040204020203" pitchFamily="34" charset="0"/>
                <a:ea typeface="Segoe UI Black" panose="020B0A02040204020203" pitchFamily="34" charset="0"/>
                <a:cs typeface="+mj-cs"/>
              </a:rPr>
              <a:t> </a:t>
            </a:r>
            <a:r>
              <a:rPr lang="en-ID" sz="2900" b="1" dirty="0" err="1">
                <a:latin typeface="Segoe UI Black" panose="020B0A02040204020203" pitchFamily="34" charset="0"/>
                <a:ea typeface="Segoe UI Black" panose="020B0A02040204020203" pitchFamily="34" charset="0"/>
                <a:cs typeface="+mj-cs"/>
              </a:rPr>
              <a:t>Belas</a:t>
            </a:r>
            <a:r>
              <a:rPr lang="en-ID" sz="2900" b="1" dirty="0">
                <a:latin typeface="Segoe UI Black" panose="020B0A02040204020203" pitchFamily="34" charset="0"/>
                <a:ea typeface="Segoe UI Black" panose="020B0A02040204020203" pitchFamily="34" charset="0"/>
                <a:cs typeface="+mj-cs"/>
              </a:rPr>
              <a:t> Program </a:t>
            </a:r>
            <a:r>
              <a:rPr lang="en-ID" sz="2900" b="1" dirty="0" err="1">
                <a:latin typeface="Segoe UI Black" panose="020B0A02040204020203" pitchFamily="34" charset="0"/>
                <a:ea typeface="Segoe UI Black" panose="020B0A02040204020203" pitchFamily="34" charset="0"/>
                <a:cs typeface="+mj-cs"/>
              </a:rPr>
              <a:t>Prioritas</a:t>
            </a:r>
            <a:endParaRPr lang="en-ID" sz="2900" b="1" dirty="0">
              <a:latin typeface="Segoe UI Black" panose="020B0A02040204020203" pitchFamily="34" charset="0"/>
              <a:ea typeface="Segoe UI Black" panose="020B0A02040204020203" pitchFamily="34" charset="0"/>
              <a:cs typeface="+mj-cs"/>
            </a:endParaRPr>
          </a:p>
        </p:txBody>
      </p:sp>
      <p:pic>
        <p:nvPicPr>
          <p:cNvPr id="1028" name="Picture 4" descr="ADB forecasts solid, slightly lower growth in developing Asia | ABS-CBN ...">
            <a:extLst>
              <a:ext uri="{FF2B5EF4-FFF2-40B4-BE49-F238E27FC236}">
                <a16:creationId xmlns:a16="http://schemas.microsoft.com/office/drawing/2014/main" id="{031B00F8-9DDE-348B-AE0C-D41329E33F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1256" y="88653"/>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erempuan dan Tambak Udang | JALA Blog">
            <a:extLst>
              <a:ext uri="{FF2B5EF4-FFF2-40B4-BE49-F238E27FC236}">
                <a16:creationId xmlns:a16="http://schemas.microsoft.com/office/drawing/2014/main" id="{6E6A17D7-C29B-DF9B-3594-F05209ED12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8413" y="1232836"/>
            <a:ext cx="3904188" cy="229555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Mengenal Sebutan Penting Dalam Budidaya Tambak Udang | My XXX Hot Girl">
            <a:extLst>
              <a:ext uri="{FF2B5EF4-FFF2-40B4-BE49-F238E27FC236}">
                <a16:creationId xmlns:a16="http://schemas.microsoft.com/office/drawing/2014/main" id="{1F42A61B-EF65-9F05-7A18-FC4C2B2481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8413" y="3831424"/>
            <a:ext cx="3904188" cy="24669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549FC43-064A-58AD-64A9-BAC0A8ACC84E}"/>
              </a:ext>
            </a:extLst>
          </p:cNvPr>
          <p:cNvPicPr>
            <a:picLocks noChangeAspect="1"/>
          </p:cNvPicPr>
          <p:nvPr/>
        </p:nvPicPr>
        <p:blipFill>
          <a:blip r:embed="rId5"/>
          <a:srcRect l="4215" t="26931" r="2922" b="4995"/>
          <a:stretch/>
        </p:blipFill>
        <p:spPr>
          <a:xfrm>
            <a:off x="461246" y="1232835"/>
            <a:ext cx="7492091" cy="5184149"/>
          </a:xfrm>
          <a:prstGeom prst="rect">
            <a:avLst/>
          </a:prstGeom>
          <a:ln w="19050">
            <a:solidFill>
              <a:schemeClr val="accent2"/>
            </a:solidFill>
          </a:ln>
        </p:spPr>
      </p:pic>
      <p:pic>
        <p:nvPicPr>
          <p:cNvPr id="2" name="Google Shape;198;p10">
            <a:extLst>
              <a:ext uri="{FF2B5EF4-FFF2-40B4-BE49-F238E27FC236}">
                <a16:creationId xmlns:a16="http://schemas.microsoft.com/office/drawing/2014/main" id="{DDF4DD7A-B345-47AA-C717-CA230B846E6C}"/>
              </a:ext>
            </a:extLst>
          </p:cNvPr>
          <p:cNvPicPr preferRelativeResize="0"/>
          <p:nvPr/>
        </p:nvPicPr>
        <p:blipFill rotWithShape="1">
          <a:blip r:embed="rId6">
            <a:alphaModFix/>
          </a:blip>
          <a:srcRect/>
          <a:stretch/>
        </p:blipFill>
        <p:spPr>
          <a:xfrm>
            <a:off x="-1" y="0"/>
            <a:ext cx="2751083" cy="945469"/>
          </a:xfrm>
          <a:prstGeom prst="rect">
            <a:avLst/>
          </a:prstGeom>
          <a:noFill/>
          <a:ln>
            <a:noFill/>
          </a:ln>
        </p:spPr>
      </p:pic>
    </p:spTree>
    <p:extLst>
      <p:ext uri="{BB962C8B-B14F-4D97-AF65-F5344CB8AC3E}">
        <p14:creationId xmlns:p14="http://schemas.microsoft.com/office/powerpoint/2010/main" val="4280023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62D79-2E1F-D691-59CA-8DF72A13446E}"/>
            </a:ext>
          </a:extLst>
        </p:cNvPr>
        <p:cNvGrpSpPr/>
        <p:nvPr/>
      </p:nvGrpSpPr>
      <p:grpSpPr>
        <a:xfrm>
          <a:off x="0" y="0"/>
          <a:ext cx="0" cy="0"/>
          <a:chOff x="0" y="0"/>
          <a:chExt cx="0" cy="0"/>
        </a:xfrm>
      </p:grpSpPr>
      <p:sp>
        <p:nvSpPr>
          <p:cNvPr id="5" name="Text Box 6">
            <a:extLst>
              <a:ext uri="{FF2B5EF4-FFF2-40B4-BE49-F238E27FC236}">
                <a16:creationId xmlns:a16="http://schemas.microsoft.com/office/drawing/2014/main" id="{43601C00-80F4-AAE8-6D71-4C671EE24ABD}"/>
              </a:ext>
            </a:extLst>
          </p:cNvPr>
          <p:cNvSpPr txBox="1"/>
          <p:nvPr/>
        </p:nvSpPr>
        <p:spPr>
          <a:xfrm>
            <a:off x="2868416" y="156060"/>
            <a:ext cx="7492091" cy="984885"/>
          </a:xfrm>
          <a:prstGeom prst="rect">
            <a:avLst/>
          </a:prstGeom>
          <a:solidFill>
            <a:schemeClr val="accent1">
              <a:lumMod val="20000"/>
              <a:lumOff val="80000"/>
            </a:schemeClr>
          </a:solidFill>
          <a:ln>
            <a:noFill/>
          </a:ln>
        </p:spPr>
        <p:txBody>
          <a:bodyPr rot="0" spcFirstLastPara="0" vert="horz" wrap="square" lIns="91440" tIns="45720" rIns="91440" bIns="45720" numCol="1" spcCol="0" rtlCol="0" fromWordArt="0" anchor="t" anchorCtr="0" forceAA="0" compatLnSpc="1">
            <a:spAutoFit/>
          </a:bodyPr>
          <a:lstStyle/>
          <a:p>
            <a:pPr algn="ctr"/>
            <a:r>
              <a:rPr lang="en-ID" sz="2900" b="1" dirty="0" err="1">
                <a:latin typeface="Segoe UI Black" panose="020B0A02040204020203" pitchFamily="34" charset="0"/>
                <a:ea typeface="Segoe UI Black" panose="020B0A02040204020203" pitchFamily="34" charset="0"/>
                <a:cs typeface="+mj-cs"/>
              </a:rPr>
              <a:t>Kesetaraan</a:t>
            </a:r>
            <a:r>
              <a:rPr lang="en-ID" sz="2900" b="1" dirty="0">
                <a:latin typeface="Segoe UI Black" panose="020B0A02040204020203" pitchFamily="34" charset="0"/>
                <a:ea typeface="Segoe UI Black" panose="020B0A02040204020203" pitchFamily="34" charset="0"/>
                <a:cs typeface="+mj-cs"/>
              </a:rPr>
              <a:t> Gender </a:t>
            </a:r>
            <a:r>
              <a:rPr lang="en-ID" sz="2900" b="1" dirty="0" err="1">
                <a:latin typeface="Segoe UI Black" panose="020B0A02040204020203" pitchFamily="34" charset="0"/>
                <a:ea typeface="Segoe UI Black" panose="020B0A02040204020203" pitchFamily="34" charset="0"/>
                <a:cs typeface="+mj-cs"/>
              </a:rPr>
              <a:t>Dalam</a:t>
            </a:r>
            <a:r>
              <a:rPr lang="en-ID" sz="2900" b="1" dirty="0">
                <a:latin typeface="Segoe UI Black" panose="020B0A02040204020203" pitchFamily="34" charset="0"/>
                <a:ea typeface="Segoe UI Black" panose="020B0A02040204020203" pitchFamily="34" charset="0"/>
                <a:cs typeface="+mj-cs"/>
              </a:rPr>
              <a:t> </a:t>
            </a:r>
            <a:r>
              <a:rPr lang="en-ID" sz="2900" b="1" dirty="0" err="1">
                <a:latin typeface="Segoe UI Black" panose="020B0A02040204020203" pitchFamily="34" charset="0"/>
                <a:ea typeface="Segoe UI Black" panose="020B0A02040204020203" pitchFamily="34" charset="0"/>
                <a:cs typeface="+mj-cs"/>
              </a:rPr>
              <a:t>Dokumen</a:t>
            </a:r>
            <a:r>
              <a:rPr lang="en-ID" sz="2900" b="1" dirty="0">
                <a:latin typeface="Segoe UI Black" panose="020B0A02040204020203" pitchFamily="34" charset="0"/>
                <a:ea typeface="Segoe UI Black" panose="020B0A02040204020203" pitchFamily="34" charset="0"/>
                <a:cs typeface="+mj-cs"/>
              </a:rPr>
              <a:t> Pembangunan</a:t>
            </a:r>
          </a:p>
        </p:txBody>
      </p:sp>
      <p:pic>
        <p:nvPicPr>
          <p:cNvPr id="1028" name="Picture 4" descr="ADB forecasts solid, slightly lower growth in developing Asia | ABS-CBN ...">
            <a:extLst>
              <a:ext uri="{FF2B5EF4-FFF2-40B4-BE49-F238E27FC236}">
                <a16:creationId xmlns:a16="http://schemas.microsoft.com/office/drawing/2014/main" id="{61AB6119-CFFB-A1ED-D5C9-385A2C79C6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1256" y="88653"/>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erempuan dan Tambak Udang | JALA Blog">
            <a:extLst>
              <a:ext uri="{FF2B5EF4-FFF2-40B4-BE49-F238E27FC236}">
                <a16:creationId xmlns:a16="http://schemas.microsoft.com/office/drawing/2014/main" id="{D161F187-EC8E-CE8E-38D0-EF621A2F6E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8413" y="1232836"/>
            <a:ext cx="3904188" cy="229555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Mengenal Sebutan Penting Dalam Budidaya Tambak Udang | My XXX Hot Girl">
            <a:extLst>
              <a:ext uri="{FF2B5EF4-FFF2-40B4-BE49-F238E27FC236}">
                <a16:creationId xmlns:a16="http://schemas.microsoft.com/office/drawing/2014/main" id="{B72BBCA1-1031-8E44-5D64-528D9770EF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8413" y="3831424"/>
            <a:ext cx="3904188" cy="2466984"/>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98;p10">
            <a:extLst>
              <a:ext uri="{FF2B5EF4-FFF2-40B4-BE49-F238E27FC236}">
                <a16:creationId xmlns:a16="http://schemas.microsoft.com/office/drawing/2014/main" id="{617633EB-4B0A-E083-D1D8-3F8575B15A1F}"/>
              </a:ext>
            </a:extLst>
          </p:cNvPr>
          <p:cNvPicPr preferRelativeResize="0"/>
          <p:nvPr/>
        </p:nvPicPr>
        <p:blipFill rotWithShape="1">
          <a:blip r:embed="rId5">
            <a:alphaModFix/>
          </a:blip>
          <a:srcRect/>
          <a:stretch/>
        </p:blipFill>
        <p:spPr>
          <a:xfrm>
            <a:off x="-1" y="0"/>
            <a:ext cx="2751083" cy="945469"/>
          </a:xfrm>
          <a:prstGeom prst="rect">
            <a:avLst/>
          </a:prstGeom>
          <a:noFill/>
          <a:ln>
            <a:noFill/>
          </a:ln>
        </p:spPr>
      </p:pic>
      <p:pic>
        <p:nvPicPr>
          <p:cNvPr id="7" name="Picture 6">
            <a:extLst>
              <a:ext uri="{FF2B5EF4-FFF2-40B4-BE49-F238E27FC236}">
                <a16:creationId xmlns:a16="http://schemas.microsoft.com/office/drawing/2014/main" id="{8A13EBAF-F373-74F0-9EE4-8125185E0D78}"/>
              </a:ext>
            </a:extLst>
          </p:cNvPr>
          <p:cNvPicPr>
            <a:picLocks noChangeAspect="1"/>
          </p:cNvPicPr>
          <p:nvPr/>
        </p:nvPicPr>
        <p:blipFill>
          <a:blip r:embed="rId6"/>
          <a:srcRect t="12566" b="3521"/>
          <a:stretch/>
        </p:blipFill>
        <p:spPr>
          <a:xfrm>
            <a:off x="174988" y="1232837"/>
            <a:ext cx="8103163" cy="5248884"/>
          </a:xfrm>
          <a:prstGeom prst="rect">
            <a:avLst/>
          </a:prstGeom>
          <a:ln w="19050">
            <a:solidFill>
              <a:schemeClr val="accent2"/>
            </a:solidFill>
          </a:ln>
        </p:spPr>
      </p:pic>
    </p:spTree>
    <p:extLst>
      <p:ext uri="{BB962C8B-B14F-4D97-AF65-F5344CB8AC3E}">
        <p14:creationId xmlns:p14="http://schemas.microsoft.com/office/powerpoint/2010/main" val="1554038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5562C-1375-E916-9A23-56616ED4B166}"/>
              </a:ext>
            </a:extLst>
          </p:cNvPr>
          <p:cNvSpPr>
            <a:spLocks noGrp="1"/>
          </p:cNvSpPr>
          <p:nvPr>
            <p:ph type="title"/>
          </p:nvPr>
        </p:nvSpPr>
        <p:spPr>
          <a:xfrm>
            <a:off x="2529875" y="65056"/>
            <a:ext cx="8182598" cy="1325563"/>
          </a:xfrm>
          <a:solidFill>
            <a:schemeClr val="accent1">
              <a:lumMod val="40000"/>
              <a:lumOff val="60000"/>
            </a:schemeClr>
          </a:solidFill>
        </p:spPr>
        <p:txBody>
          <a:bodyPr>
            <a:noAutofit/>
          </a:bodyPr>
          <a:lstStyle/>
          <a:p>
            <a:pPr algn="ctr"/>
            <a:r>
              <a:rPr lang="sv-SE" sz="2900" b="1" dirty="0">
                <a:latin typeface="Segoe UI Black" panose="020B0A02040204020203" pitchFamily="34" charset="0"/>
                <a:ea typeface="Segoe UI Black" panose="020B0A02040204020203" pitchFamily="34" charset="0"/>
              </a:rPr>
              <a:t>Lima Kebijakan Agenda</a:t>
            </a:r>
            <a:br>
              <a:rPr lang="sv-SE" sz="2900" b="1" dirty="0">
                <a:latin typeface="Segoe UI Black" panose="020B0A02040204020203" pitchFamily="34" charset="0"/>
                <a:ea typeface="Segoe UI Black" panose="020B0A02040204020203" pitchFamily="34" charset="0"/>
              </a:rPr>
            </a:br>
            <a:r>
              <a:rPr lang="sv-SE" sz="2900" b="1" dirty="0">
                <a:latin typeface="Segoe UI Black" panose="020B0A02040204020203" pitchFamily="34" charset="0"/>
                <a:ea typeface="Segoe UI Black" panose="020B0A02040204020203" pitchFamily="34" charset="0"/>
              </a:rPr>
              <a:t>Prioritas Kementerian Kelautan dan Perikanan RI: Ekonomi Biru</a:t>
            </a:r>
            <a:endParaRPr lang="en-ID" sz="2900" b="1" dirty="0">
              <a:latin typeface="Segoe UI Black" panose="020B0A02040204020203" pitchFamily="34" charset="0"/>
              <a:ea typeface="Segoe UI Black" panose="020B0A02040204020203" pitchFamily="34" charset="0"/>
            </a:endParaRPr>
          </a:p>
        </p:txBody>
      </p:sp>
      <p:pic>
        <p:nvPicPr>
          <p:cNvPr id="7" name="Picture 6">
            <a:extLst>
              <a:ext uri="{FF2B5EF4-FFF2-40B4-BE49-F238E27FC236}">
                <a16:creationId xmlns:a16="http://schemas.microsoft.com/office/drawing/2014/main" id="{D18643B2-27A9-82CD-E997-BF6EAD30CB09}"/>
              </a:ext>
            </a:extLst>
          </p:cNvPr>
          <p:cNvPicPr>
            <a:picLocks noChangeAspect="1"/>
          </p:cNvPicPr>
          <p:nvPr/>
        </p:nvPicPr>
        <p:blipFill>
          <a:blip r:embed="rId2"/>
          <a:stretch>
            <a:fillRect/>
          </a:stretch>
        </p:blipFill>
        <p:spPr>
          <a:xfrm>
            <a:off x="153546" y="1327104"/>
            <a:ext cx="5702593" cy="2667137"/>
          </a:xfrm>
          <a:prstGeom prst="rect">
            <a:avLst/>
          </a:prstGeom>
        </p:spPr>
      </p:pic>
      <p:pic>
        <p:nvPicPr>
          <p:cNvPr id="9" name="Picture 8">
            <a:extLst>
              <a:ext uri="{FF2B5EF4-FFF2-40B4-BE49-F238E27FC236}">
                <a16:creationId xmlns:a16="http://schemas.microsoft.com/office/drawing/2014/main" id="{30DB31D4-4DE8-D009-6FD9-B161C66E6ACC}"/>
              </a:ext>
            </a:extLst>
          </p:cNvPr>
          <p:cNvPicPr>
            <a:picLocks noChangeAspect="1"/>
          </p:cNvPicPr>
          <p:nvPr/>
        </p:nvPicPr>
        <p:blipFill>
          <a:blip r:embed="rId3"/>
          <a:stretch>
            <a:fillRect/>
          </a:stretch>
        </p:blipFill>
        <p:spPr>
          <a:xfrm>
            <a:off x="6096000" y="1327104"/>
            <a:ext cx="5645440" cy="2457576"/>
          </a:xfrm>
          <a:prstGeom prst="rect">
            <a:avLst/>
          </a:prstGeom>
        </p:spPr>
      </p:pic>
      <p:pic>
        <p:nvPicPr>
          <p:cNvPr id="11" name="Picture 10">
            <a:extLst>
              <a:ext uri="{FF2B5EF4-FFF2-40B4-BE49-F238E27FC236}">
                <a16:creationId xmlns:a16="http://schemas.microsoft.com/office/drawing/2014/main" id="{8FEB2787-6BF7-3A47-BF22-53A48FE6506C}"/>
              </a:ext>
            </a:extLst>
          </p:cNvPr>
          <p:cNvPicPr>
            <a:picLocks noChangeAspect="1"/>
          </p:cNvPicPr>
          <p:nvPr/>
        </p:nvPicPr>
        <p:blipFill>
          <a:blip r:embed="rId4"/>
          <a:stretch>
            <a:fillRect/>
          </a:stretch>
        </p:blipFill>
        <p:spPr>
          <a:xfrm>
            <a:off x="347958" y="4196400"/>
            <a:ext cx="4673840" cy="2545173"/>
          </a:xfrm>
          <a:prstGeom prst="rect">
            <a:avLst/>
          </a:prstGeom>
        </p:spPr>
      </p:pic>
      <p:sp>
        <p:nvSpPr>
          <p:cNvPr id="12" name="Oval 11">
            <a:extLst>
              <a:ext uri="{FF2B5EF4-FFF2-40B4-BE49-F238E27FC236}">
                <a16:creationId xmlns:a16="http://schemas.microsoft.com/office/drawing/2014/main" id="{8ADAD766-BE9E-5455-6E47-4238C17CD2C9}"/>
              </a:ext>
            </a:extLst>
          </p:cNvPr>
          <p:cNvSpPr/>
          <p:nvPr/>
        </p:nvSpPr>
        <p:spPr>
          <a:xfrm>
            <a:off x="347958" y="1569855"/>
            <a:ext cx="490242" cy="4612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endParaRPr lang="en-ID" dirty="0"/>
          </a:p>
        </p:txBody>
      </p:sp>
      <p:sp>
        <p:nvSpPr>
          <p:cNvPr id="13" name="Oval 12">
            <a:extLst>
              <a:ext uri="{FF2B5EF4-FFF2-40B4-BE49-F238E27FC236}">
                <a16:creationId xmlns:a16="http://schemas.microsoft.com/office/drawing/2014/main" id="{1465001C-F11E-9B9B-BE8F-BD1D76CFFF14}"/>
              </a:ext>
            </a:extLst>
          </p:cNvPr>
          <p:cNvSpPr/>
          <p:nvPr/>
        </p:nvSpPr>
        <p:spPr>
          <a:xfrm>
            <a:off x="3171201" y="1569855"/>
            <a:ext cx="490242" cy="4612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endParaRPr lang="en-ID" dirty="0"/>
          </a:p>
        </p:txBody>
      </p:sp>
      <p:sp>
        <p:nvSpPr>
          <p:cNvPr id="14" name="Oval 13">
            <a:extLst>
              <a:ext uri="{FF2B5EF4-FFF2-40B4-BE49-F238E27FC236}">
                <a16:creationId xmlns:a16="http://schemas.microsoft.com/office/drawing/2014/main" id="{4DAD6E22-A809-ACA5-8CC9-6A2B2C19E370}"/>
              </a:ext>
            </a:extLst>
          </p:cNvPr>
          <p:cNvSpPr/>
          <p:nvPr/>
        </p:nvSpPr>
        <p:spPr>
          <a:xfrm>
            <a:off x="6376053" y="1495287"/>
            <a:ext cx="490242" cy="4612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endParaRPr lang="en-ID" dirty="0"/>
          </a:p>
        </p:txBody>
      </p:sp>
      <p:sp>
        <p:nvSpPr>
          <p:cNvPr id="15" name="Oval 14">
            <a:extLst>
              <a:ext uri="{FF2B5EF4-FFF2-40B4-BE49-F238E27FC236}">
                <a16:creationId xmlns:a16="http://schemas.microsoft.com/office/drawing/2014/main" id="{FC42905A-250A-8CDF-1C21-F59A9934EB54}"/>
              </a:ext>
            </a:extLst>
          </p:cNvPr>
          <p:cNvSpPr/>
          <p:nvPr/>
        </p:nvSpPr>
        <p:spPr>
          <a:xfrm>
            <a:off x="9199296" y="1527655"/>
            <a:ext cx="490242" cy="4612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endParaRPr lang="en-ID" dirty="0"/>
          </a:p>
        </p:txBody>
      </p:sp>
      <p:sp>
        <p:nvSpPr>
          <p:cNvPr id="16" name="Oval 15">
            <a:extLst>
              <a:ext uri="{FF2B5EF4-FFF2-40B4-BE49-F238E27FC236}">
                <a16:creationId xmlns:a16="http://schemas.microsoft.com/office/drawing/2014/main" id="{E5C6A9B4-A9A8-B178-BC80-7F5E29FB42E4}"/>
              </a:ext>
            </a:extLst>
          </p:cNvPr>
          <p:cNvSpPr/>
          <p:nvPr/>
        </p:nvSpPr>
        <p:spPr>
          <a:xfrm>
            <a:off x="451806" y="4450025"/>
            <a:ext cx="490242" cy="4612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endParaRPr lang="en-ID" dirty="0"/>
          </a:p>
        </p:txBody>
      </p:sp>
      <p:sp>
        <p:nvSpPr>
          <p:cNvPr id="18" name="TextBox 17">
            <a:extLst>
              <a:ext uri="{FF2B5EF4-FFF2-40B4-BE49-F238E27FC236}">
                <a16:creationId xmlns:a16="http://schemas.microsoft.com/office/drawing/2014/main" id="{3D673960-5C6B-E430-4A45-21A26A2323FA}"/>
              </a:ext>
            </a:extLst>
          </p:cNvPr>
          <p:cNvSpPr txBox="1"/>
          <p:nvPr/>
        </p:nvSpPr>
        <p:spPr>
          <a:xfrm>
            <a:off x="5642846" y="6104378"/>
            <a:ext cx="6097348" cy="646331"/>
          </a:xfrm>
          <a:prstGeom prst="rect">
            <a:avLst/>
          </a:prstGeom>
          <a:solidFill>
            <a:schemeClr val="accent1">
              <a:lumMod val="50000"/>
            </a:schemeClr>
          </a:solidFill>
        </p:spPr>
        <p:txBody>
          <a:bodyPr wrap="square">
            <a:spAutoFit/>
          </a:bodyPr>
          <a:lstStyle/>
          <a:p>
            <a:pPr algn="just"/>
            <a:r>
              <a:rPr lang="en-ID" dirty="0">
                <a:solidFill>
                  <a:schemeClr val="bg1"/>
                </a:solidFill>
              </a:rPr>
              <a:t>Salah </a:t>
            </a:r>
            <a:r>
              <a:rPr lang="en-ID" dirty="0" err="1">
                <a:solidFill>
                  <a:schemeClr val="bg1"/>
                </a:solidFill>
              </a:rPr>
              <a:t>satu</a:t>
            </a:r>
            <a:r>
              <a:rPr lang="en-ID" dirty="0">
                <a:solidFill>
                  <a:schemeClr val="bg1"/>
                </a:solidFill>
              </a:rPr>
              <a:t> Program </a:t>
            </a:r>
            <a:r>
              <a:rPr lang="en-ID" dirty="0" err="1">
                <a:solidFill>
                  <a:schemeClr val="bg1"/>
                </a:solidFill>
              </a:rPr>
              <a:t>ekonomi</a:t>
            </a:r>
            <a:r>
              <a:rPr lang="en-ID" dirty="0">
                <a:solidFill>
                  <a:schemeClr val="bg1"/>
                </a:solidFill>
              </a:rPr>
              <a:t> </a:t>
            </a:r>
            <a:r>
              <a:rPr lang="en-ID" dirty="0" err="1">
                <a:solidFill>
                  <a:schemeClr val="bg1"/>
                </a:solidFill>
              </a:rPr>
              <a:t>biru</a:t>
            </a:r>
            <a:r>
              <a:rPr lang="en-ID" dirty="0">
                <a:solidFill>
                  <a:schemeClr val="bg1"/>
                </a:solidFill>
              </a:rPr>
              <a:t> yang </a:t>
            </a:r>
            <a:r>
              <a:rPr lang="en-ID" dirty="0" err="1">
                <a:solidFill>
                  <a:schemeClr val="bg1"/>
                </a:solidFill>
              </a:rPr>
              <a:t>sudah</a:t>
            </a:r>
            <a:r>
              <a:rPr lang="en-ID" dirty="0">
                <a:solidFill>
                  <a:schemeClr val="bg1"/>
                </a:solidFill>
              </a:rPr>
              <a:t> </a:t>
            </a:r>
            <a:r>
              <a:rPr lang="en-ID" dirty="0" err="1">
                <a:solidFill>
                  <a:schemeClr val="bg1"/>
                </a:solidFill>
              </a:rPr>
              <a:t>berjalan</a:t>
            </a:r>
            <a:r>
              <a:rPr lang="en-ID" dirty="0">
                <a:solidFill>
                  <a:schemeClr val="bg1"/>
                </a:solidFill>
              </a:rPr>
              <a:t> di </a:t>
            </a:r>
            <a:r>
              <a:rPr lang="en-ID" dirty="0" err="1">
                <a:solidFill>
                  <a:schemeClr val="bg1"/>
                </a:solidFill>
              </a:rPr>
              <a:t>di</a:t>
            </a:r>
            <a:r>
              <a:rPr lang="en-ID" dirty="0">
                <a:solidFill>
                  <a:schemeClr val="bg1"/>
                </a:solidFill>
              </a:rPr>
              <a:t> KKP </a:t>
            </a:r>
            <a:r>
              <a:rPr lang="en-ID" dirty="0" err="1">
                <a:solidFill>
                  <a:schemeClr val="bg1"/>
                </a:solidFill>
              </a:rPr>
              <a:t>adalah</a:t>
            </a:r>
            <a:r>
              <a:rPr lang="en-ID" dirty="0">
                <a:solidFill>
                  <a:schemeClr val="bg1"/>
                </a:solidFill>
              </a:rPr>
              <a:t>  </a:t>
            </a:r>
            <a:r>
              <a:rPr lang="en-ID" b="1" dirty="0" err="1">
                <a:solidFill>
                  <a:schemeClr val="accent4"/>
                </a:solidFill>
              </a:rPr>
              <a:t>modeling</a:t>
            </a:r>
            <a:r>
              <a:rPr lang="en-ID" b="1" dirty="0">
                <a:solidFill>
                  <a:schemeClr val="accent4"/>
                </a:solidFill>
              </a:rPr>
              <a:t> </a:t>
            </a:r>
            <a:r>
              <a:rPr lang="en-ID" b="1" dirty="0" err="1">
                <a:solidFill>
                  <a:schemeClr val="accent4"/>
                </a:solidFill>
              </a:rPr>
              <a:t>budidaya</a:t>
            </a:r>
            <a:r>
              <a:rPr lang="en-ID" b="1" dirty="0">
                <a:solidFill>
                  <a:schemeClr val="accent4"/>
                </a:solidFill>
              </a:rPr>
              <a:t> </a:t>
            </a:r>
            <a:r>
              <a:rPr lang="en-ID" b="1" dirty="0" err="1">
                <a:solidFill>
                  <a:schemeClr val="accent4"/>
                </a:solidFill>
              </a:rPr>
              <a:t>udang</a:t>
            </a:r>
            <a:endParaRPr lang="en-ID" dirty="0">
              <a:solidFill>
                <a:schemeClr val="bg1"/>
              </a:solidFill>
            </a:endParaRPr>
          </a:p>
        </p:txBody>
      </p:sp>
      <p:pic>
        <p:nvPicPr>
          <p:cNvPr id="3" name="Google Shape;198;p10">
            <a:extLst>
              <a:ext uri="{FF2B5EF4-FFF2-40B4-BE49-F238E27FC236}">
                <a16:creationId xmlns:a16="http://schemas.microsoft.com/office/drawing/2014/main" id="{69769962-B25B-29FB-066D-A9CD1E3017FD}"/>
              </a:ext>
            </a:extLst>
          </p:cNvPr>
          <p:cNvPicPr preferRelativeResize="0"/>
          <p:nvPr/>
        </p:nvPicPr>
        <p:blipFill rotWithShape="1">
          <a:blip r:embed="rId5">
            <a:alphaModFix/>
          </a:blip>
          <a:srcRect/>
          <a:stretch/>
        </p:blipFill>
        <p:spPr>
          <a:xfrm>
            <a:off x="-1" y="0"/>
            <a:ext cx="2751083" cy="945469"/>
          </a:xfrm>
          <a:prstGeom prst="rect">
            <a:avLst/>
          </a:prstGeom>
          <a:noFill/>
          <a:ln>
            <a:noFill/>
          </a:ln>
        </p:spPr>
      </p:pic>
      <p:pic>
        <p:nvPicPr>
          <p:cNvPr id="4" name="Picture 4" descr="ADB forecasts solid, slightly lower growth in developing Asia | ABS-CBN ...">
            <a:extLst>
              <a:ext uri="{FF2B5EF4-FFF2-40B4-BE49-F238E27FC236}">
                <a16:creationId xmlns:a16="http://schemas.microsoft.com/office/drawing/2014/main" id="{046D44D3-5AA1-CBA4-D31B-967E62E343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1256" y="88653"/>
            <a:ext cx="1296161" cy="8636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C354B68-1AF0-04F0-7855-1183589175F4}"/>
              </a:ext>
            </a:extLst>
          </p:cNvPr>
          <p:cNvSpPr txBox="1"/>
          <p:nvPr/>
        </p:nvSpPr>
        <p:spPr>
          <a:xfrm>
            <a:off x="5642846" y="4147087"/>
            <a:ext cx="6097348" cy="1754326"/>
          </a:xfrm>
          <a:prstGeom prst="rect">
            <a:avLst/>
          </a:prstGeom>
          <a:solidFill>
            <a:schemeClr val="accent1">
              <a:lumMod val="50000"/>
            </a:schemeClr>
          </a:solidFill>
        </p:spPr>
        <p:txBody>
          <a:bodyPr wrap="square">
            <a:spAutoFit/>
          </a:bodyPr>
          <a:lstStyle/>
          <a:p>
            <a:pPr algn="just"/>
            <a:r>
              <a:rPr lang="en-ID">
                <a:solidFill>
                  <a:schemeClr val="bg1"/>
                </a:solidFill>
              </a:rPr>
              <a:t>Menurut Bank Dunia, ekonomi biru adalah konsep pembangunan yang memanfaatkan sumber daya di lautan. Pemanfaatan sumber daya lautan digunakan secara secara berkelanjutan untuk pertumbuhan ekonomi, peningkatan mata pencaharian dan pekerjaan sambil menjaga kesehatan ekosistem laut.</a:t>
            </a:r>
            <a:endParaRPr lang="en-ID" dirty="0">
              <a:solidFill>
                <a:schemeClr val="bg1"/>
              </a:solidFill>
            </a:endParaRPr>
          </a:p>
        </p:txBody>
      </p:sp>
    </p:spTree>
    <p:extLst>
      <p:ext uri="{BB962C8B-B14F-4D97-AF65-F5344CB8AC3E}">
        <p14:creationId xmlns:p14="http://schemas.microsoft.com/office/powerpoint/2010/main" val="1961816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91E3596-C0A5-DA41-B20B-5E415BADDB2A}"/>
              </a:ext>
            </a:extLst>
          </p:cNvPr>
          <p:cNvSpPr txBox="1"/>
          <p:nvPr/>
        </p:nvSpPr>
        <p:spPr>
          <a:xfrm>
            <a:off x="3123718" y="325240"/>
            <a:ext cx="5904631" cy="538609"/>
          </a:xfrm>
          <a:prstGeom prst="rect">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900" b="1" dirty="0">
                <a:latin typeface="Segoe UI Black" panose="020B0A02040204020203" pitchFamily="34" charset="0"/>
                <a:ea typeface="Segoe UI Black" panose="020B0A02040204020203" pitchFamily="34" charset="0"/>
                <a:cs typeface="+mj-cs"/>
              </a:rPr>
              <a:t>Apa </a:t>
            </a:r>
            <a:r>
              <a:rPr lang="en-US" sz="2900" b="1" dirty="0" err="1">
                <a:latin typeface="Segoe UI Black" panose="020B0A02040204020203" pitchFamily="34" charset="0"/>
                <a:ea typeface="Segoe UI Black" panose="020B0A02040204020203" pitchFamily="34" charset="0"/>
                <a:cs typeface="+mj-cs"/>
              </a:rPr>
              <a:t>Itu</a:t>
            </a:r>
            <a:r>
              <a:rPr lang="en-US" sz="2900" b="1" dirty="0">
                <a:latin typeface="Segoe UI Black" panose="020B0A02040204020203" pitchFamily="34" charset="0"/>
                <a:ea typeface="Segoe UI Black" panose="020B0A02040204020203" pitchFamily="34" charset="0"/>
                <a:cs typeface="+mj-cs"/>
              </a:rPr>
              <a:t> IISAP? </a:t>
            </a:r>
          </a:p>
        </p:txBody>
      </p:sp>
      <p:sp>
        <p:nvSpPr>
          <p:cNvPr id="14" name="Rectangle 13">
            <a:extLst>
              <a:ext uri="{FF2B5EF4-FFF2-40B4-BE49-F238E27FC236}">
                <a16:creationId xmlns:a16="http://schemas.microsoft.com/office/drawing/2014/main" id="{3A81002B-D50A-7246-B71E-EDB946CC8B7B}"/>
              </a:ext>
            </a:extLst>
          </p:cNvPr>
          <p:cNvSpPr/>
          <p:nvPr/>
        </p:nvSpPr>
        <p:spPr>
          <a:xfrm>
            <a:off x="12660390" y="3794347"/>
            <a:ext cx="3903422" cy="3014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F5672515-27D7-B94C-98ED-9D93CD8856F9}"/>
              </a:ext>
            </a:extLst>
          </p:cNvPr>
          <p:cNvGrpSpPr/>
          <p:nvPr/>
        </p:nvGrpSpPr>
        <p:grpSpPr>
          <a:xfrm>
            <a:off x="12578497" y="2206913"/>
            <a:ext cx="3737976" cy="251761"/>
            <a:chOff x="4264046" y="1740478"/>
            <a:chExt cx="2894825" cy="291919"/>
          </a:xfrm>
        </p:grpSpPr>
        <p:sp>
          <p:nvSpPr>
            <p:cNvPr id="32" name="Rounded Rectangle 31">
              <a:extLst>
                <a:ext uri="{FF2B5EF4-FFF2-40B4-BE49-F238E27FC236}">
                  <a16:creationId xmlns:a16="http://schemas.microsoft.com/office/drawing/2014/main" id="{6E305E1A-3D4B-5245-B383-51DEA77A0A51}"/>
                </a:ext>
              </a:extLst>
            </p:cNvPr>
            <p:cNvSpPr/>
            <p:nvPr/>
          </p:nvSpPr>
          <p:spPr>
            <a:xfrm>
              <a:off x="4264046" y="1740478"/>
              <a:ext cx="2894825" cy="163433"/>
            </a:xfrm>
            <a:prstGeom prst="roundRect">
              <a:avLst>
                <a:gd name="adj" fmla="val 50000"/>
              </a:avLst>
            </a:prstGeom>
            <a:solidFill>
              <a:srgbClr val="739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3" name="TextBox 32">
              <a:extLst>
                <a:ext uri="{FF2B5EF4-FFF2-40B4-BE49-F238E27FC236}">
                  <a16:creationId xmlns:a16="http://schemas.microsoft.com/office/drawing/2014/main" id="{AE8C8F0B-77B6-1B48-9D13-7125EA7B23DC}"/>
                </a:ext>
              </a:extLst>
            </p:cNvPr>
            <p:cNvSpPr txBox="1"/>
            <p:nvPr/>
          </p:nvSpPr>
          <p:spPr>
            <a:xfrm>
              <a:off x="4284412" y="1746901"/>
              <a:ext cx="2874459" cy="285496"/>
            </a:xfrm>
            <a:prstGeom prst="rect">
              <a:avLst/>
            </a:prstGeom>
            <a:noFill/>
          </p:spPr>
          <p:txBody>
            <a:bodyPr wrap="square" rtlCol="0">
              <a:spAutoFit/>
            </a:bodyPr>
            <a:lstStyle/>
            <a:p>
              <a:pPr marL="171446" indent="-171446">
                <a:buFont typeface="System Font Regular"/>
                <a:buChar char="•"/>
              </a:pPr>
              <a:r>
                <a:rPr lang="en-US" sz="1000" dirty="0">
                  <a:solidFill>
                    <a:schemeClr val="bg1"/>
                  </a:solidFill>
                  <a:latin typeface="Century Gothic" panose="020B0502020202020204" pitchFamily="34" charset="0"/>
                </a:rPr>
                <a:t>Connecting the farmers and processing plants.</a:t>
              </a:r>
            </a:p>
          </p:txBody>
        </p:sp>
      </p:grpSp>
      <p:grpSp>
        <p:nvGrpSpPr>
          <p:cNvPr id="20" name="Group 19">
            <a:extLst>
              <a:ext uri="{FF2B5EF4-FFF2-40B4-BE49-F238E27FC236}">
                <a16:creationId xmlns:a16="http://schemas.microsoft.com/office/drawing/2014/main" id="{57DFC6B2-6D09-0348-9B49-F7ED05FDD0C8}"/>
              </a:ext>
            </a:extLst>
          </p:cNvPr>
          <p:cNvGrpSpPr/>
          <p:nvPr/>
        </p:nvGrpSpPr>
        <p:grpSpPr>
          <a:xfrm>
            <a:off x="12578496" y="2571557"/>
            <a:ext cx="3808670" cy="246221"/>
            <a:chOff x="4264046" y="1738352"/>
            <a:chExt cx="2933040" cy="312254"/>
          </a:xfrm>
        </p:grpSpPr>
        <p:sp>
          <p:nvSpPr>
            <p:cNvPr id="30" name="Rounded Rectangle 29">
              <a:extLst>
                <a:ext uri="{FF2B5EF4-FFF2-40B4-BE49-F238E27FC236}">
                  <a16:creationId xmlns:a16="http://schemas.microsoft.com/office/drawing/2014/main" id="{54CFEDD0-B4FC-E742-A894-C68C25D1C760}"/>
                </a:ext>
              </a:extLst>
            </p:cNvPr>
            <p:cNvSpPr/>
            <p:nvPr/>
          </p:nvSpPr>
          <p:spPr>
            <a:xfrm>
              <a:off x="4264046" y="1740478"/>
              <a:ext cx="2894825" cy="163433"/>
            </a:xfrm>
            <a:prstGeom prst="roundRect">
              <a:avLst>
                <a:gd name="adj" fmla="val 50000"/>
              </a:avLst>
            </a:prstGeom>
            <a:solidFill>
              <a:srgbClr val="739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1" name="TextBox 30">
              <a:extLst>
                <a:ext uri="{FF2B5EF4-FFF2-40B4-BE49-F238E27FC236}">
                  <a16:creationId xmlns:a16="http://schemas.microsoft.com/office/drawing/2014/main" id="{9A3003A7-CF6A-EC4B-89E1-392A79404054}"/>
                </a:ext>
              </a:extLst>
            </p:cNvPr>
            <p:cNvSpPr txBox="1"/>
            <p:nvPr/>
          </p:nvSpPr>
          <p:spPr>
            <a:xfrm>
              <a:off x="4302262" y="1738352"/>
              <a:ext cx="2894824" cy="312254"/>
            </a:xfrm>
            <a:prstGeom prst="rect">
              <a:avLst/>
            </a:prstGeom>
            <a:noFill/>
          </p:spPr>
          <p:txBody>
            <a:bodyPr wrap="square" rtlCol="0">
              <a:spAutoFit/>
            </a:bodyPr>
            <a:lstStyle/>
            <a:p>
              <a:pPr marL="171446" indent="-171446">
                <a:buFont typeface="System Font Regular"/>
                <a:buChar char="•"/>
              </a:pPr>
              <a:r>
                <a:rPr lang="en-US" sz="1000" dirty="0">
                  <a:solidFill>
                    <a:schemeClr val="bg1"/>
                  </a:solidFill>
                  <a:latin typeface="Century Gothic" panose="020B0502020202020204" pitchFamily="34" charset="0"/>
                </a:rPr>
                <a:t>Responsible for collecting the shrimp during harvests </a:t>
              </a:r>
            </a:p>
          </p:txBody>
        </p:sp>
      </p:grpSp>
      <p:grpSp>
        <p:nvGrpSpPr>
          <p:cNvPr id="22" name="Group 21">
            <a:extLst>
              <a:ext uri="{FF2B5EF4-FFF2-40B4-BE49-F238E27FC236}">
                <a16:creationId xmlns:a16="http://schemas.microsoft.com/office/drawing/2014/main" id="{AE4BE4DC-2A49-8C4A-90C6-35581C784E48}"/>
              </a:ext>
            </a:extLst>
          </p:cNvPr>
          <p:cNvGrpSpPr/>
          <p:nvPr/>
        </p:nvGrpSpPr>
        <p:grpSpPr>
          <a:xfrm>
            <a:off x="12578497" y="3385575"/>
            <a:ext cx="3737976" cy="246221"/>
            <a:chOff x="4264046" y="1738325"/>
            <a:chExt cx="2894825" cy="312202"/>
          </a:xfrm>
        </p:grpSpPr>
        <p:sp>
          <p:nvSpPr>
            <p:cNvPr id="26" name="Rounded Rectangle 25">
              <a:extLst>
                <a:ext uri="{FF2B5EF4-FFF2-40B4-BE49-F238E27FC236}">
                  <a16:creationId xmlns:a16="http://schemas.microsoft.com/office/drawing/2014/main" id="{FA256EB2-F50D-C64A-98A7-C233A3A20E3B}"/>
                </a:ext>
              </a:extLst>
            </p:cNvPr>
            <p:cNvSpPr/>
            <p:nvPr/>
          </p:nvSpPr>
          <p:spPr>
            <a:xfrm>
              <a:off x="4264046" y="1740478"/>
              <a:ext cx="2894825" cy="163433"/>
            </a:xfrm>
            <a:prstGeom prst="roundRect">
              <a:avLst>
                <a:gd name="adj" fmla="val 50000"/>
              </a:avLst>
            </a:prstGeom>
            <a:solidFill>
              <a:srgbClr val="739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7" name="TextBox 26">
              <a:extLst>
                <a:ext uri="{FF2B5EF4-FFF2-40B4-BE49-F238E27FC236}">
                  <a16:creationId xmlns:a16="http://schemas.microsoft.com/office/drawing/2014/main" id="{3B5C1F1C-2715-984D-AABE-439FA87ECBCD}"/>
                </a:ext>
              </a:extLst>
            </p:cNvPr>
            <p:cNvSpPr txBox="1"/>
            <p:nvPr/>
          </p:nvSpPr>
          <p:spPr>
            <a:xfrm>
              <a:off x="4302230" y="1738325"/>
              <a:ext cx="2856641" cy="312202"/>
            </a:xfrm>
            <a:prstGeom prst="rect">
              <a:avLst/>
            </a:prstGeom>
            <a:noFill/>
          </p:spPr>
          <p:txBody>
            <a:bodyPr wrap="square" rtlCol="0">
              <a:spAutoFit/>
            </a:bodyPr>
            <a:lstStyle/>
            <a:p>
              <a:pPr marL="171446" indent="-171446">
                <a:buFont typeface="System Font Regular"/>
                <a:buChar char="•"/>
              </a:pPr>
              <a:r>
                <a:rPr lang="en-US" sz="1000" dirty="0">
                  <a:solidFill>
                    <a:schemeClr val="bg1"/>
                  </a:solidFill>
                  <a:latin typeface="Century Gothic" panose="020B0502020202020204" pitchFamily="34" charset="0"/>
                </a:rPr>
                <a:t>Provide working capital in advance to small holders</a:t>
              </a:r>
            </a:p>
          </p:txBody>
        </p:sp>
      </p:grpSp>
      <p:sp>
        <p:nvSpPr>
          <p:cNvPr id="35" name="TextBox 34">
            <a:extLst>
              <a:ext uri="{FF2B5EF4-FFF2-40B4-BE49-F238E27FC236}">
                <a16:creationId xmlns:a16="http://schemas.microsoft.com/office/drawing/2014/main" id="{B56591C7-7015-0F4A-B4B6-2A98F2EB4E24}"/>
              </a:ext>
            </a:extLst>
          </p:cNvPr>
          <p:cNvSpPr txBox="1"/>
          <p:nvPr/>
        </p:nvSpPr>
        <p:spPr>
          <a:xfrm>
            <a:off x="12856299" y="3849735"/>
            <a:ext cx="3511604" cy="261610"/>
          </a:xfrm>
          <a:prstGeom prst="rect">
            <a:avLst/>
          </a:prstGeom>
          <a:noFill/>
        </p:spPr>
        <p:txBody>
          <a:bodyPr wrap="square" rtlCol="0">
            <a:spAutoFit/>
          </a:bodyPr>
          <a:lstStyle/>
          <a:p>
            <a:r>
              <a:rPr lang="en-ID" sz="1100" b="1" dirty="0">
                <a:solidFill>
                  <a:srgbClr val="156F8E"/>
                </a:solidFill>
                <a:latin typeface="Century Gothic" panose="020B0502020202020204" pitchFamily="34" charset="0"/>
              </a:rPr>
              <a:t>AGGREGATORS’ ROLE IN THE VALUE CHAIN</a:t>
            </a:r>
          </a:p>
        </p:txBody>
      </p:sp>
      <p:grpSp>
        <p:nvGrpSpPr>
          <p:cNvPr id="67" name="Group 66">
            <a:extLst>
              <a:ext uri="{FF2B5EF4-FFF2-40B4-BE49-F238E27FC236}">
                <a16:creationId xmlns:a16="http://schemas.microsoft.com/office/drawing/2014/main" id="{3F81C262-0197-3F4E-B002-3E3988A0F781}"/>
              </a:ext>
            </a:extLst>
          </p:cNvPr>
          <p:cNvGrpSpPr/>
          <p:nvPr/>
        </p:nvGrpSpPr>
        <p:grpSpPr>
          <a:xfrm>
            <a:off x="12688030" y="4971895"/>
            <a:ext cx="3875782" cy="1602980"/>
            <a:chOff x="4237113" y="4936026"/>
            <a:chExt cx="3875782" cy="1602980"/>
          </a:xfrm>
        </p:grpSpPr>
        <p:sp>
          <p:nvSpPr>
            <p:cNvPr id="58" name="Rounded Rectangle 57">
              <a:extLst>
                <a:ext uri="{FF2B5EF4-FFF2-40B4-BE49-F238E27FC236}">
                  <a16:creationId xmlns:a16="http://schemas.microsoft.com/office/drawing/2014/main" id="{EA447583-9D2D-C64A-8ECE-2CAAA8211A8B}"/>
                </a:ext>
              </a:extLst>
            </p:cNvPr>
            <p:cNvSpPr/>
            <p:nvPr/>
          </p:nvSpPr>
          <p:spPr>
            <a:xfrm>
              <a:off x="4237113" y="4936026"/>
              <a:ext cx="3823171" cy="871851"/>
            </a:xfrm>
            <a:prstGeom prst="roundRect">
              <a:avLst>
                <a:gd name="adj" fmla="val 47549"/>
              </a:avLst>
            </a:prstGeom>
            <a:solidFill>
              <a:srgbClr val="E5E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59" name="Rounded Rectangle 58">
              <a:extLst>
                <a:ext uri="{FF2B5EF4-FFF2-40B4-BE49-F238E27FC236}">
                  <a16:creationId xmlns:a16="http://schemas.microsoft.com/office/drawing/2014/main" id="{9FC1A772-2653-464A-840F-3D3A8D862F54}"/>
                </a:ext>
              </a:extLst>
            </p:cNvPr>
            <p:cNvSpPr/>
            <p:nvPr/>
          </p:nvSpPr>
          <p:spPr>
            <a:xfrm>
              <a:off x="4289724" y="5667155"/>
              <a:ext cx="3823171" cy="871851"/>
            </a:xfrm>
            <a:prstGeom prst="roundRect">
              <a:avLst>
                <a:gd name="adj" fmla="val 47549"/>
              </a:avLst>
            </a:prstGeom>
            <a:solidFill>
              <a:srgbClr val="E5E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61" name="Rounded Rectangle 60">
            <a:extLst>
              <a:ext uri="{FF2B5EF4-FFF2-40B4-BE49-F238E27FC236}">
                <a16:creationId xmlns:a16="http://schemas.microsoft.com/office/drawing/2014/main" id="{A5200107-76AE-1240-B822-8EFADA446B3D}"/>
              </a:ext>
            </a:extLst>
          </p:cNvPr>
          <p:cNvSpPr/>
          <p:nvPr/>
        </p:nvSpPr>
        <p:spPr>
          <a:xfrm>
            <a:off x="766065" y="1009858"/>
            <a:ext cx="10619936" cy="1916220"/>
          </a:xfrm>
          <a:prstGeom prst="roundRect">
            <a:avLst>
              <a:gd name="adj" fmla="val 4754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nSpc>
                <a:spcPct val="115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IISAP  </a:t>
            </a:r>
            <a:r>
              <a:rPr lang="en-US" sz="16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singkatan</a:t>
            </a:r>
            <a:r>
              <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dari</a:t>
            </a:r>
            <a:r>
              <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16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Infrastructure Improvement for Shrimp Aquaculture Project </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Proyek</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Peningkatan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Infrastruktur</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Budi Daya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Udang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diusulkan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akan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membantu</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Kementerian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Kelautan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Perikanan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(KKP)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dalam</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memperkenalkan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budidaya</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udang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berkelanjutan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meningkatkan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transparansi</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serta</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proses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peningkatan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produktivitas</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kualitas</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profitabilitas</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keberlanjutan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lingkungan</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budidaya</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udang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para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petambak</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kecil</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b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5" name="Oval 54">
            <a:extLst>
              <a:ext uri="{FF2B5EF4-FFF2-40B4-BE49-F238E27FC236}">
                <a16:creationId xmlns:a16="http://schemas.microsoft.com/office/drawing/2014/main" id="{BE2E3C02-9448-4D45-8365-C8156222ECE2}"/>
              </a:ext>
            </a:extLst>
          </p:cNvPr>
          <p:cNvSpPr/>
          <p:nvPr/>
        </p:nvSpPr>
        <p:spPr>
          <a:xfrm>
            <a:off x="12845580" y="4024915"/>
            <a:ext cx="684000" cy="684000"/>
          </a:xfrm>
          <a:prstGeom prst="ellipse">
            <a:avLst/>
          </a:prstGeom>
          <a:solidFill>
            <a:srgbClr val="E5E2D4"/>
          </a:solidFill>
          <a:ln w="28575">
            <a:solidFill>
              <a:srgbClr val="7394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D1DB64A-EA7D-964B-8672-FB782690D7A5}"/>
              </a:ext>
            </a:extLst>
          </p:cNvPr>
          <p:cNvSpPr/>
          <p:nvPr/>
        </p:nvSpPr>
        <p:spPr>
          <a:xfrm>
            <a:off x="12897142" y="4884095"/>
            <a:ext cx="684000" cy="684000"/>
          </a:xfrm>
          <a:prstGeom prst="ellipse">
            <a:avLst/>
          </a:prstGeom>
          <a:solidFill>
            <a:srgbClr val="E5E2D4"/>
          </a:solidFill>
          <a:ln w="28575">
            <a:solidFill>
              <a:srgbClr val="7394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66" name="TextBox 65">
            <a:extLst>
              <a:ext uri="{FF2B5EF4-FFF2-40B4-BE49-F238E27FC236}">
                <a16:creationId xmlns:a16="http://schemas.microsoft.com/office/drawing/2014/main" id="{F5DC7BF0-C046-3048-988A-DE1B8560969C}"/>
              </a:ext>
            </a:extLst>
          </p:cNvPr>
          <p:cNvSpPr txBox="1"/>
          <p:nvPr/>
        </p:nvSpPr>
        <p:spPr>
          <a:xfrm>
            <a:off x="12880393" y="5050685"/>
            <a:ext cx="717498" cy="348813"/>
          </a:xfrm>
          <a:prstGeom prst="rect">
            <a:avLst/>
          </a:prstGeom>
          <a:noFill/>
        </p:spPr>
        <p:txBody>
          <a:bodyPr wrap="square" rtlCol="0">
            <a:spAutoFit/>
          </a:bodyPr>
          <a:lstStyle/>
          <a:p>
            <a:pPr algn="ctr">
              <a:lnSpc>
                <a:spcPts val="980"/>
              </a:lnSpc>
            </a:pPr>
            <a:r>
              <a:rPr lang="en-US" sz="900" b="1" dirty="0">
                <a:solidFill>
                  <a:srgbClr val="156F8E"/>
                </a:solidFill>
                <a:latin typeface="Century Gothic" panose="020B0502020202020204" pitchFamily="34" charset="0"/>
              </a:rPr>
              <a:t>ANIMAL </a:t>
            </a:r>
          </a:p>
          <a:p>
            <a:pPr algn="ctr">
              <a:lnSpc>
                <a:spcPts val="980"/>
              </a:lnSpc>
            </a:pPr>
            <a:r>
              <a:rPr lang="en-US" sz="900" b="1" dirty="0">
                <a:solidFill>
                  <a:srgbClr val="156F8E"/>
                </a:solidFill>
                <a:latin typeface="Century Gothic" panose="020B0502020202020204" pitchFamily="34" charset="0"/>
              </a:rPr>
              <a:t>WELFARE</a:t>
            </a:r>
          </a:p>
        </p:txBody>
      </p:sp>
      <p:sp>
        <p:nvSpPr>
          <p:cNvPr id="3" name="Rounded Rectangle 43">
            <a:extLst>
              <a:ext uri="{FF2B5EF4-FFF2-40B4-BE49-F238E27FC236}">
                <a16:creationId xmlns:a16="http://schemas.microsoft.com/office/drawing/2014/main" id="{6673E101-D8FB-646D-DE5F-29154F7D566F}"/>
              </a:ext>
            </a:extLst>
          </p:cNvPr>
          <p:cNvSpPr/>
          <p:nvPr/>
        </p:nvSpPr>
        <p:spPr>
          <a:xfrm>
            <a:off x="3217270" y="3693292"/>
            <a:ext cx="9020261" cy="2162710"/>
          </a:xfrm>
          <a:prstGeom prst="roundRect">
            <a:avLst>
              <a:gd name="adj" fmla="val 4754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Proyek</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ini</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akan</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memberikan</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investasi</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terpadu</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yang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menangani</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proses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hulu</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produksi</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dan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hilir</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melalui</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penyediaan</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infrastruktur</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dukungan</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untuk</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meningkatkan</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praktik</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budidaya</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dan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sistem</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pasca</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panen</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serta</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penguatan</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rantai</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nilai</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di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lokasi-lokasi</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tertentu</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dan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berlangsung</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dari</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19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Desember</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2022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sampai</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dengan</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30 Juni 2028</a:t>
            </a:r>
          </a:p>
        </p:txBody>
      </p:sp>
      <p:pic>
        <p:nvPicPr>
          <p:cNvPr id="4" name="Picture 3">
            <a:extLst>
              <a:ext uri="{FF2B5EF4-FFF2-40B4-BE49-F238E27FC236}">
                <a16:creationId xmlns:a16="http://schemas.microsoft.com/office/drawing/2014/main" id="{F02EBE22-0E83-95B9-43DC-03B453193C64}"/>
              </a:ext>
            </a:extLst>
          </p:cNvPr>
          <p:cNvPicPr>
            <a:picLocks noChangeAspect="1"/>
          </p:cNvPicPr>
          <p:nvPr/>
        </p:nvPicPr>
        <p:blipFill>
          <a:blip r:embed="rId2"/>
          <a:stretch>
            <a:fillRect/>
          </a:stretch>
        </p:blipFill>
        <p:spPr>
          <a:xfrm>
            <a:off x="108443" y="2954898"/>
            <a:ext cx="2954854" cy="1876878"/>
          </a:xfrm>
          <a:prstGeom prst="rect">
            <a:avLst/>
          </a:prstGeom>
        </p:spPr>
      </p:pic>
      <p:pic>
        <p:nvPicPr>
          <p:cNvPr id="5" name="Picture 4">
            <a:extLst>
              <a:ext uri="{FF2B5EF4-FFF2-40B4-BE49-F238E27FC236}">
                <a16:creationId xmlns:a16="http://schemas.microsoft.com/office/drawing/2014/main" id="{37CF93FF-69A1-5574-A05E-13B9DA69A60A}"/>
              </a:ext>
            </a:extLst>
          </p:cNvPr>
          <p:cNvPicPr>
            <a:picLocks noChangeAspect="1"/>
          </p:cNvPicPr>
          <p:nvPr/>
        </p:nvPicPr>
        <p:blipFill>
          <a:blip r:embed="rId3"/>
          <a:stretch>
            <a:fillRect/>
          </a:stretch>
        </p:blipFill>
        <p:spPr>
          <a:xfrm>
            <a:off x="34811" y="4860596"/>
            <a:ext cx="3049505" cy="1916220"/>
          </a:xfrm>
          <a:prstGeom prst="rect">
            <a:avLst/>
          </a:prstGeom>
        </p:spPr>
      </p:pic>
      <p:pic>
        <p:nvPicPr>
          <p:cNvPr id="6" name="Google Shape;198;p10">
            <a:extLst>
              <a:ext uri="{FF2B5EF4-FFF2-40B4-BE49-F238E27FC236}">
                <a16:creationId xmlns:a16="http://schemas.microsoft.com/office/drawing/2014/main" id="{AE398906-3F14-0DD2-DD62-6FAC2F009FEE}"/>
              </a:ext>
            </a:extLst>
          </p:cNvPr>
          <p:cNvPicPr preferRelativeResize="0"/>
          <p:nvPr/>
        </p:nvPicPr>
        <p:blipFill rotWithShape="1">
          <a:blip r:embed="rId4">
            <a:alphaModFix/>
          </a:blip>
          <a:srcRect/>
          <a:stretch/>
        </p:blipFill>
        <p:spPr>
          <a:xfrm>
            <a:off x="-1" y="0"/>
            <a:ext cx="2751083" cy="945469"/>
          </a:xfrm>
          <a:prstGeom prst="rect">
            <a:avLst/>
          </a:prstGeom>
          <a:noFill/>
          <a:ln>
            <a:noFill/>
          </a:ln>
        </p:spPr>
      </p:pic>
      <p:pic>
        <p:nvPicPr>
          <p:cNvPr id="7" name="Picture 4" descr="ADB forecasts solid, slightly lower growth in developing Asia | ABS-CBN ...">
            <a:extLst>
              <a:ext uri="{FF2B5EF4-FFF2-40B4-BE49-F238E27FC236}">
                <a16:creationId xmlns:a16="http://schemas.microsoft.com/office/drawing/2014/main" id="{0F83905E-CDED-800D-8FBB-8231A3D1D0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05475" y="64153"/>
            <a:ext cx="1020317" cy="6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747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91E3596-C0A5-DA41-B20B-5E415BADDB2A}"/>
              </a:ext>
            </a:extLst>
          </p:cNvPr>
          <p:cNvSpPr txBox="1"/>
          <p:nvPr/>
        </p:nvSpPr>
        <p:spPr>
          <a:xfrm>
            <a:off x="3123718" y="325240"/>
            <a:ext cx="5904631" cy="538609"/>
          </a:xfrm>
          <a:prstGeom prst="rect">
            <a:avLst/>
          </a:prstGeom>
          <a:solidFill>
            <a:schemeClr val="tx2">
              <a:lumMod val="10000"/>
              <a:lumOff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900" b="1" dirty="0" err="1">
                <a:latin typeface="Segoe UI Black" panose="020B0A02040204020203" pitchFamily="34" charset="0"/>
                <a:ea typeface="Segoe UI Black" panose="020B0A02040204020203" pitchFamily="34" charset="0"/>
                <a:cs typeface="+mj-cs"/>
              </a:rPr>
              <a:t>Tujuan</a:t>
            </a:r>
            <a:r>
              <a:rPr lang="en-US" sz="2900" b="1" dirty="0">
                <a:latin typeface="Segoe UI Black" panose="020B0A02040204020203" pitchFamily="34" charset="0"/>
                <a:ea typeface="Segoe UI Black" panose="020B0A02040204020203" pitchFamily="34" charset="0"/>
                <a:cs typeface="+mj-cs"/>
              </a:rPr>
              <a:t> </a:t>
            </a:r>
            <a:r>
              <a:rPr lang="en-US" sz="2900" b="1" dirty="0" err="1">
                <a:latin typeface="Segoe UI Black" panose="020B0A02040204020203" pitchFamily="34" charset="0"/>
                <a:ea typeface="Segoe UI Black" panose="020B0A02040204020203" pitchFamily="34" charset="0"/>
                <a:cs typeface="+mj-cs"/>
              </a:rPr>
              <a:t>Kegiatan</a:t>
            </a:r>
            <a:r>
              <a:rPr lang="en-US" sz="2800" b="1" dirty="0">
                <a:solidFill>
                  <a:sysClr val="windowText" lastClr="000000"/>
                </a:solidFill>
                <a:latin typeface="Arial" panose="020B0604020202020204" pitchFamily="34" charset="0"/>
                <a:cs typeface="Arial" panose="020B0604020202020204" pitchFamily="34" charset="0"/>
              </a:rPr>
              <a:t> </a:t>
            </a:r>
            <a:r>
              <a:rPr lang="en-US" sz="2900" b="1" dirty="0">
                <a:latin typeface="Segoe UI Black" panose="020B0A02040204020203" pitchFamily="34" charset="0"/>
                <a:ea typeface="Segoe UI Black" panose="020B0A02040204020203" pitchFamily="34" charset="0"/>
                <a:cs typeface="+mj-cs"/>
              </a:rPr>
              <a:t>IISAP </a:t>
            </a:r>
          </a:p>
        </p:txBody>
      </p:sp>
      <p:sp>
        <p:nvSpPr>
          <p:cNvPr id="14" name="Rectangle 13">
            <a:extLst>
              <a:ext uri="{FF2B5EF4-FFF2-40B4-BE49-F238E27FC236}">
                <a16:creationId xmlns:a16="http://schemas.microsoft.com/office/drawing/2014/main" id="{3A81002B-D50A-7246-B71E-EDB946CC8B7B}"/>
              </a:ext>
            </a:extLst>
          </p:cNvPr>
          <p:cNvSpPr/>
          <p:nvPr/>
        </p:nvSpPr>
        <p:spPr>
          <a:xfrm>
            <a:off x="12660390" y="3794347"/>
            <a:ext cx="3903422" cy="3014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F5672515-27D7-B94C-98ED-9D93CD8856F9}"/>
              </a:ext>
            </a:extLst>
          </p:cNvPr>
          <p:cNvGrpSpPr/>
          <p:nvPr/>
        </p:nvGrpSpPr>
        <p:grpSpPr>
          <a:xfrm>
            <a:off x="12578497" y="2206913"/>
            <a:ext cx="3737976" cy="251761"/>
            <a:chOff x="4264046" y="1740478"/>
            <a:chExt cx="2894825" cy="291919"/>
          </a:xfrm>
        </p:grpSpPr>
        <p:sp>
          <p:nvSpPr>
            <p:cNvPr id="32" name="Rounded Rectangle 31">
              <a:extLst>
                <a:ext uri="{FF2B5EF4-FFF2-40B4-BE49-F238E27FC236}">
                  <a16:creationId xmlns:a16="http://schemas.microsoft.com/office/drawing/2014/main" id="{6E305E1A-3D4B-5245-B383-51DEA77A0A51}"/>
                </a:ext>
              </a:extLst>
            </p:cNvPr>
            <p:cNvSpPr/>
            <p:nvPr/>
          </p:nvSpPr>
          <p:spPr>
            <a:xfrm>
              <a:off x="4264046" y="1740478"/>
              <a:ext cx="2894825" cy="163433"/>
            </a:xfrm>
            <a:prstGeom prst="roundRect">
              <a:avLst>
                <a:gd name="adj" fmla="val 50000"/>
              </a:avLst>
            </a:prstGeom>
            <a:solidFill>
              <a:srgbClr val="739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3" name="TextBox 32">
              <a:extLst>
                <a:ext uri="{FF2B5EF4-FFF2-40B4-BE49-F238E27FC236}">
                  <a16:creationId xmlns:a16="http://schemas.microsoft.com/office/drawing/2014/main" id="{AE8C8F0B-77B6-1B48-9D13-7125EA7B23DC}"/>
                </a:ext>
              </a:extLst>
            </p:cNvPr>
            <p:cNvSpPr txBox="1"/>
            <p:nvPr/>
          </p:nvSpPr>
          <p:spPr>
            <a:xfrm>
              <a:off x="4284412" y="1746901"/>
              <a:ext cx="2874459" cy="285496"/>
            </a:xfrm>
            <a:prstGeom prst="rect">
              <a:avLst/>
            </a:prstGeom>
            <a:noFill/>
          </p:spPr>
          <p:txBody>
            <a:bodyPr wrap="square" rtlCol="0">
              <a:spAutoFit/>
            </a:bodyPr>
            <a:lstStyle/>
            <a:p>
              <a:pPr marL="171446" indent="-171446">
                <a:buFont typeface="System Font Regular"/>
                <a:buChar char="•"/>
              </a:pPr>
              <a:r>
                <a:rPr lang="en-US" sz="1000" dirty="0">
                  <a:solidFill>
                    <a:schemeClr val="bg1"/>
                  </a:solidFill>
                  <a:latin typeface="Century Gothic" panose="020B0502020202020204" pitchFamily="34" charset="0"/>
                </a:rPr>
                <a:t>Connecting the farmers and processing plants.</a:t>
              </a:r>
            </a:p>
          </p:txBody>
        </p:sp>
      </p:grpSp>
      <p:grpSp>
        <p:nvGrpSpPr>
          <p:cNvPr id="20" name="Group 19">
            <a:extLst>
              <a:ext uri="{FF2B5EF4-FFF2-40B4-BE49-F238E27FC236}">
                <a16:creationId xmlns:a16="http://schemas.microsoft.com/office/drawing/2014/main" id="{57DFC6B2-6D09-0348-9B49-F7ED05FDD0C8}"/>
              </a:ext>
            </a:extLst>
          </p:cNvPr>
          <p:cNvGrpSpPr/>
          <p:nvPr/>
        </p:nvGrpSpPr>
        <p:grpSpPr>
          <a:xfrm>
            <a:off x="12578496" y="2571557"/>
            <a:ext cx="3808670" cy="246221"/>
            <a:chOff x="4264046" y="1738352"/>
            <a:chExt cx="2933040" cy="312254"/>
          </a:xfrm>
        </p:grpSpPr>
        <p:sp>
          <p:nvSpPr>
            <p:cNvPr id="30" name="Rounded Rectangle 29">
              <a:extLst>
                <a:ext uri="{FF2B5EF4-FFF2-40B4-BE49-F238E27FC236}">
                  <a16:creationId xmlns:a16="http://schemas.microsoft.com/office/drawing/2014/main" id="{54CFEDD0-B4FC-E742-A894-C68C25D1C760}"/>
                </a:ext>
              </a:extLst>
            </p:cNvPr>
            <p:cNvSpPr/>
            <p:nvPr/>
          </p:nvSpPr>
          <p:spPr>
            <a:xfrm>
              <a:off x="4264046" y="1740478"/>
              <a:ext cx="2894825" cy="163433"/>
            </a:xfrm>
            <a:prstGeom prst="roundRect">
              <a:avLst>
                <a:gd name="adj" fmla="val 50000"/>
              </a:avLst>
            </a:prstGeom>
            <a:solidFill>
              <a:srgbClr val="739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1" name="TextBox 30">
              <a:extLst>
                <a:ext uri="{FF2B5EF4-FFF2-40B4-BE49-F238E27FC236}">
                  <a16:creationId xmlns:a16="http://schemas.microsoft.com/office/drawing/2014/main" id="{9A3003A7-CF6A-EC4B-89E1-392A79404054}"/>
                </a:ext>
              </a:extLst>
            </p:cNvPr>
            <p:cNvSpPr txBox="1"/>
            <p:nvPr/>
          </p:nvSpPr>
          <p:spPr>
            <a:xfrm>
              <a:off x="4302262" y="1738352"/>
              <a:ext cx="2894824" cy="312254"/>
            </a:xfrm>
            <a:prstGeom prst="rect">
              <a:avLst/>
            </a:prstGeom>
            <a:noFill/>
          </p:spPr>
          <p:txBody>
            <a:bodyPr wrap="square" rtlCol="0">
              <a:spAutoFit/>
            </a:bodyPr>
            <a:lstStyle/>
            <a:p>
              <a:pPr marL="171446" indent="-171446">
                <a:buFont typeface="System Font Regular"/>
                <a:buChar char="•"/>
              </a:pPr>
              <a:r>
                <a:rPr lang="en-US" sz="1000" dirty="0">
                  <a:solidFill>
                    <a:schemeClr val="bg1"/>
                  </a:solidFill>
                  <a:latin typeface="Century Gothic" panose="020B0502020202020204" pitchFamily="34" charset="0"/>
                </a:rPr>
                <a:t>Responsible for collecting the shrimp during harvests </a:t>
              </a:r>
            </a:p>
          </p:txBody>
        </p:sp>
      </p:grpSp>
      <p:grpSp>
        <p:nvGrpSpPr>
          <p:cNvPr id="22" name="Group 21">
            <a:extLst>
              <a:ext uri="{FF2B5EF4-FFF2-40B4-BE49-F238E27FC236}">
                <a16:creationId xmlns:a16="http://schemas.microsoft.com/office/drawing/2014/main" id="{AE4BE4DC-2A49-8C4A-90C6-35581C784E48}"/>
              </a:ext>
            </a:extLst>
          </p:cNvPr>
          <p:cNvGrpSpPr/>
          <p:nvPr/>
        </p:nvGrpSpPr>
        <p:grpSpPr>
          <a:xfrm>
            <a:off x="12578497" y="3385575"/>
            <a:ext cx="3737976" cy="246221"/>
            <a:chOff x="4264046" y="1738325"/>
            <a:chExt cx="2894825" cy="312202"/>
          </a:xfrm>
        </p:grpSpPr>
        <p:sp>
          <p:nvSpPr>
            <p:cNvPr id="26" name="Rounded Rectangle 25">
              <a:extLst>
                <a:ext uri="{FF2B5EF4-FFF2-40B4-BE49-F238E27FC236}">
                  <a16:creationId xmlns:a16="http://schemas.microsoft.com/office/drawing/2014/main" id="{FA256EB2-F50D-C64A-98A7-C233A3A20E3B}"/>
                </a:ext>
              </a:extLst>
            </p:cNvPr>
            <p:cNvSpPr/>
            <p:nvPr/>
          </p:nvSpPr>
          <p:spPr>
            <a:xfrm>
              <a:off x="4264046" y="1740478"/>
              <a:ext cx="2894825" cy="163433"/>
            </a:xfrm>
            <a:prstGeom prst="roundRect">
              <a:avLst>
                <a:gd name="adj" fmla="val 50000"/>
              </a:avLst>
            </a:prstGeom>
            <a:solidFill>
              <a:srgbClr val="739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7" name="TextBox 26">
              <a:extLst>
                <a:ext uri="{FF2B5EF4-FFF2-40B4-BE49-F238E27FC236}">
                  <a16:creationId xmlns:a16="http://schemas.microsoft.com/office/drawing/2014/main" id="{3B5C1F1C-2715-984D-AABE-439FA87ECBCD}"/>
                </a:ext>
              </a:extLst>
            </p:cNvPr>
            <p:cNvSpPr txBox="1"/>
            <p:nvPr/>
          </p:nvSpPr>
          <p:spPr>
            <a:xfrm>
              <a:off x="4302230" y="1738325"/>
              <a:ext cx="2856641" cy="312202"/>
            </a:xfrm>
            <a:prstGeom prst="rect">
              <a:avLst/>
            </a:prstGeom>
            <a:noFill/>
          </p:spPr>
          <p:txBody>
            <a:bodyPr wrap="square" rtlCol="0">
              <a:spAutoFit/>
            </a:bodyPr>
            <a:lstStyle/>
            <a:p>
              <a:pPr marL="171446" indent="-171446">
                <a:buFont typeface="System Font Regular"/>
                <a:buChar char="•"/>
              </a:pPr>
              <a:r>
                <a:rPr lang="en-US" sz="1000" dirty="0">
                  <a:solidFill>
                    <a:schemeClr val="bg1"/>
                  </a:solidFill>
                  <a:latin typeface="Century Gothic" panose="020B0502020202020204" pitchFamily="34" charset="0"/>
                </a:rPr>
                <a:t>Provide working capital in advance to small holders</a:t>
              </a:r>
            </a:p>
          </p:txBody>
        </p:sp>
      </p:grpSp>
      <p:sp>
        <p:nvSpPr>
          <p:cNvPr id="35" name="TextBox 34">
            <a:extLst>
              <a:ext uri="{FF2B5EF4-FFF2-40B4-BE49-F238E27FC236}">
                <a16:creationId xmlns:a16="http://schemas.microsoft.com/office/drawing/2014/main" id="{B56591C7-7015-0F4A-B4B6-2A98F2EB4E24}"/>
              </a:ext>
            </a:extLst>
          </p:cNvPr>
          <p:cNvSpPr txBox="1"/>
          <p:nvPr/>
        </p:nvSpPr>
        <p:spPr>
          <a:xfrm>
            <a:off x="12856299" y="3849735"/>
            <a:ext cx="3511604" cy="261610"/>
          </a:xfrm>
          <a:prstGeom prst="rect">
            <a:avLst/>
          </a:prstGeom>
          <a:noFill/>
        </p:spPr>
        <p:txBody>
          <a:bodyPr wrap="square" rtlCol="0">
            <a:spAutoFit/>
          </a:bodyPr>
          <a:lstStyle/>
          <a:p>
            <a:r>
              <a:rPr lang="en-ID" sz="1100" b="1" dirty="0">
                <a:solidFill>
                  <a:srgbClr val="156F8E"/>
                </a:solidFill>
                <a:latin typeface="Century Gothic" panose="020B0502020202020204" pitchFamily="34" charset="0"/>
              </a:rPr>
              <a:t>AGGREGATORS’ ROLE IN THE VALUE CHAIN</a:t>
            </a:r>
          </a:p>
        </p:txBody>
      </p:sp>
      <p:grpSp>
        <p:nvGrpSpPr>
          <p:cNvPr id="67" name="Group 66">
            <a:extLst>
              <a:ext uri="{FF2B5EF4-FFF2-40B4-BE49-F238E27FC236}">
                <a16:creationId xmlns:a16="http://schemas.microsoft.com/office/drawing/2014/main" id="{3F81C262-0197-3F4E-B002-3E3988A0F781}"/>
              </a:ext>
            </a:extLst>
          </p:cNvPr>
          <p:cNvGrpSpPr/>
          <p:nvPr/>
        </p:nvGrpSpPr>
        <p:grpSpPr>
          <a:xfrm>
            <a:off x="12688030" y="4971895"/>
            <a:ext cx="3875782" cy="1602980"/>
            <a:chOff x="4237113" y="4936026"/>
            <a:chExt cx="3875782" cy="1602980"/>
          </a:xfrm>
        </p:grpSpPr>
        <p:sp>
          <p:nvSpPr>
            <p:cNvPr id="58" name="Rounded Rectangle 57">
              <a:extLst>
                <a:ext uri="{FF2B5EF4-FFF2-40B4-BE49-F238E27FC236}">
                  <a16:creationId xmlns:a16="http://schemas.microsoft.com/office/drawing/2014/main" id="{EA447583-9D2D-C64A-8ECE-2CAAA8211A8B}"/>
                </a:ext>
              </a:extLst>
            </p:cNvPr>
            <p:cNvSpPr/>
            <p:nvPr/>
          </p:nvSpPr>
          <p:spPr>
            <a:xfrm>
              <a:off x="4237113" y="4936026"/>
              <a:ext cx="3823171" cy="871851"/>
            </a:xfrm>
            <a:prstGeom prst="roundRect">
              <a:avLst>
                <a:gd name="adj" fmla="val 47549"/>
              </a:avLst>
            </a:prstGeom>
            <a:solidFill>
              <a:srgbClr val="E5E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59" name="Rounded Rectangle 58">
              <a:extLst>
                <a:ext uri="{FF2B5EF4-FFF2-40B4-BE49-F238E27FC236}">
                  <a16:creationId xmlns:a16="http://schemas.microsoft.com/office/drawing/2014/main" id="{9FC1A772-2653-464A-840F-3D3A8D862F54}"/>
                </a:ext>
              </a:extLst>
            </p:cNvPr>
            <p:cNvSpPr/>
            <p:nvPr/>
          </p:nvSpPr>
          <p:spPr>
            <a:xfrm>
              <a:off x="4289724" y="5667155"/>
              <a:ext cx="3823171" cy="871851"/>
            </a:xfrm>
            <a:prstGeom prst="roundRect">
              <a:avLst>
                <a:gd name="adj" fmla="val 47549"/>
              </a:avLst>
            </a:prstGeom>
            <a:solidFill>
              <a:srgbClr val="E5E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61" name="Rounded Rectangle 60">
            <a:extLst>
              <a:ext uri="{FF2B5EF4-FFF2-40B4-BE49-F238E27FC236}">
                <a16:creationId xmlns:a16="http://schemas.microsoft.com/office/drawing/2014/main" id="{A5200107-76AE-1240-B822-8EFADA446B3D}"/>
              </a:ext>
            </a:extLst>
          </p:cNvPr>
          <p:cNvSpPr/>
          <p:nvPr/>
        </p:nvSpPr>
        <p:spPr>
          <a:xfrm>
            <a:off x="5175197" y="1303603"/>
            <a:ext cx="4939866" cy="616891"/>
          </a:xfrm>
          <a:prstGeom prst="roundRect">
            <a:avLst>
              <a:gd name="adj" fmla="val 4754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a:lnSpc>
                <a:spcPct val="115000"/>
              </a:lnSpc>
              <a:spcBef>
                <a:spcPts val="0"/>
              </a:spcBef>
              <a:spcAft>
                <a:spcPts val="0"/>
              </a:spcAft>
            </a:pPr>
            <a:r>
              <a:rPr lang="en-US" sz="1800" dirty="0" err="1">
                <a:solidFill>
                  <a:schemeClr val="bg1"/>
                </a:solidFill>
                <a:effectLst/>
                <a:latin typeface="Arial" panose="020B0604020202020204" pitchFamily="34" charset="0"/>
                <a:ea typeface="Calibri" panose="020F0502020204030204" pitchFamily="34" charset="0"/>
              </a:rPr>
              <a:t>Meningkatkan</a:t>
            </a:r>
            <a:r>
              <a:rPr lang="en-US" dirty="0">
                <a:solidFill>
                  <a:schemeClr val="bg1"/>
                </a:solidFill>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penerimaan</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devisa</a:t>
            </a:r>
            <a:r>
              <a:rPr lang="en-US" sz="1800" dirty="0">
                <a:solidFill>
                  <a:schemeClr val="bg1"/>
                </a:solidFill>
                <a:effectLst/>
                <a:latin typeface="Arial" panose="020B0604020202020204" pitchFamily="34" charset="0"/>
                <a:ea typeface="Calibri" panose="020F0502020204030204" pitchFamily="34" charset="0"/>
              </a:rPr>
              <a:t> negara</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2" name="Rounded Rectangle 61">
            <a:extLst>
              <a:ext uri="{FF2B5EF4-FFF2-40B4-BE49-F238E27FC236}">
                <a16:creationId xmlns:a16="http://schemas.microsoft.com/office/drawing/2014/main" id="{0833E106-FF1F-4846-9B30-DD4C49C5620D}"/>
              </a:ext>
            </a:extLst>
          </p:cNvPr>
          <p:cNvSpPr/>
          <p:nvPr/>
        </p:nvSpPr>
        <p:spPr>
          <a:xfrm>
            <a:off x="5995844" y="3044067"/>
            <a:ext cx="4939866" cy="785165"/>
          </a:xfrm>
          <a:prstGeom prst="roundRect">
            <a:avLst>
              <a:gd name="adj" fmla="val 4754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a:lnSpc>
                <a:spcPct val="115000"/>
              </a:lnSpc>
              <a:spcBef>
                <a:spcPts val="0"/>
              </a:spcBef>
              <a:spcAft>
                <a:spcPts val="0"/>
              </a:spcAft>
            </a:pPr>
            <a:r>
              <a:rPr lang="en-US" sz="1800" dirty="0" err="1">
                <a:solidFill>
                  <a:schemeClr val="bg1"/>
                </a:solidFill>
                <a:effectLst/>
                <a:latin typeface="Arial" panose="020B0604020202020204" pitchFamily="34" charset="0"/>
                <a:ea typeface="Calibri" panose="020F0502020204030204" pitchFamily="34" charset="0"/>
              </a:rPr>
              <a:t>Meningkatkan</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penerimaan</a:t>
            </a:r>
            <a:r>
              <a:rPr lang="en-US" sz="1800" dirty="0">
                <a:solidFill>
                  <a:schemeClr val="bg1"/>
                </a:solidFill>
                <a:effectLst/>
                <a:latin typeface="Arial" panose="020B0604020202020204" pitchFamily="34" charset="0"/>
                <a:ea typeface="Calibri" panose="020F0502020204030204" pitchFamily="34" charset="0"/>
              </a:rPr>
              <a:t> negara </a:t>
            </a:r>
            <a:r>
              <a:rPr lang="en-US" sz="1800" dirty="0" err="1">
                <a:solidFill>
                  <a:schemeClr val="bg1"/>
                </a:solidFill>
                <a:effectLst/>
                <a:latin typeface="Arial" panose="020B0604020202020204" pitchFamily="34" charset="0"/>
                <a:ea typeface="Calibri" panose="020F0502020204030204" pitchFamily="34" charset="0"/>
              </a:rPr>
              <a:t>bukan</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pajak</a:t>
            </a:r>
            <a:r>
              <a:rPr lang="en-US" sz="1800" dirty="0">
                <a:solidFill>
                  <a:schemeClr val="bg1"/>
                </a:solidFill>
                <a:effectLst/>
                <a:latin typeface="Arial" panose="020B0604020202020204" pitchFamily="34" charset="0"/>
                <a:ea typeface="Calibri" panose="020F0502020204030204" pitchFamily="34" charset="0"/>
              </a:rPr>
              <a:t> (PNBP)</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5" name="Oval 54">
            <a:extLst>
              <a:ext uri="{FF2B5EF4-FFF2-40B4-BE49-F238E27FC236}">
                <a16:creationId xmlns:a16="http://schemas.microsoft.com/office/drawing/2014/main" id="{BE2E3C02-9448-4D45-8365-C8156222ECE2}"/>
              </a:ext>
            </a:extLst>
          </p:cNvPr>
          <p:cNvSpPr/>
          <p:nvPr/>
        </p:nvSpPr>
        <p:spPr>
          <a:xfrm>
            <a:off x="12845580" y="4024915"/>
            <a:ext cx="684000" cy="684000"/>
          </a:xfrm>
          <a:prstGeom prst="ellipse">
            <a:avLst/>
          </a:prstGeom>
          <a:solidFill>
            <a:srgbClr val="E5E2D4"/>
          </a:solidFill>
          <a:ln w="28575">
            <a:solidFill>
              <a:srgbClr val="7394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D1DB64A-EA7D-964B-8672-FB782690D7A5}"/>
              </a:ext>
            </a:extLst>
          </p:cNvPr>
          <p:cNvSpPr/>
          <p:nvPr/>
        </p:nvSpPr>
        <p:spPr>
          <a:xfrm>
            <a:off x="12897142" y="4884095"/>
            <a:ext cx="684000" cy="684000"/>
          </a:xfrm>
          <a:prstGeom prst="ellipse">
            <a:avLst/>
          </a:prstGeom>
          <a:solidFill>
            <a:srgbClr val="E5E2D4"/>
          </a:solidFill>
          <a:ln w="28575">
            <a:solidFill>
              <a:srgbClr val="7394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66" name="TextBox 65">
            <a:extLst>
              <a:ext uri="{FF2B5EF4-FFF2-40B4-BE49-F238E27FC236}">
                <a16:creationId xmlns:a16="http://schemas.microsoft.com/office/drawing/2014/main" id="{F5DC7BF0-C046-3048-988A-DE1B8560969C}"/>
              </a:ext>
            </a:extLst>
          </p:cNvPr>
          <p:cNvSpPr txBox="1"/>
          <p:nvPr/>
        </p:nvSpPr>
        <p:spPr>
          <a:xfrm>
            <a:off x="12880393" y="5050685"/>
            <a:ext cx="717498" cy="348813"/>
          </a:xfrm>
          <a:prstGeom prst="rect">
            <a:avLst/>
          </a:prstGeom>
          <a:noFill/>
        </p:spPr>
        <p:txBody>
          <a:bodyPr wrap="square" rtlCol="0">
            <a:spAutoFit/>
          </a:bodyPr>
          <a:lstStyle/>
          <a:p>
            <a:pPr algn="ctr">
              <a:lnSpc>
                <a:spcPts val="980"/>
              </a:lnSpc>
            </a:pPr>
            <a:r>
              <a:rPr lang="en-US" sz="900" b="1" dirty="0">
                <a:solidFill>
                  <a:srgbClr val="156F8E"/>
                </a:solidFill>
                <a:latin typeface="Century Gothic" panose="020B0502020202020204" pitchFamily="34" charset="0"/>
              </a:rPr>
              <a:t>ANIMAL </a:t>
            </a:r>
          </a:p>
          <a:p>
            <a:pPr algn="ctr">
              <a:lnSpc>
                <a:spcPts val="980"/>
              </a:lnSpc>
            </a:pPr>
            <a:r>
              <a:rPr lang="en-US" sz="900" b="1" dirty="0">
                <a:solidFill>
                  <a:srgbClr val="156F8E"/>
                </a:solidFill>
                <a:latin typeface="Century Gothic" panose="020B0502020202020204" pitchFamily="34" charset="0"/>
              </a:rPr>
              <a:t>WELFARE</a:t>
            </a:r>
          </a:p>
        </p:txBody>
      </p:sp>
      <p:sp>
        <p:nvSpPr>
          <p:cNvPr id="2" name="Rounded Rectangle 43">
            <a:extLst>
              <a:ext uri="{FF2B5EF4-FFF2-40B4-BE49-F238E27FC236}">
                <a16:creationId xmlns:a16="http://schemas.microsoft.com/office/drawing/2014/main" id="{0BE0F55C-764A-D9E1-A156-AEA76A909072}"/>
              </a:ext>
            </a:extLst>
          </p:cNvPr>
          <p:cNvSpPr/>
          <p:nvPr/>
        </p:nvSpPr>
        <p:spPr>
          <a:xfrm>
            <a:off x="5949952" y="2122692"/>
            <a:ext cx="4939866" cy="695086"/>
          </a:xfrm>
          <a:prstGeom prst="roundRect">
            <a:avLst>
              <a:gd name="adj" fmla="val 4754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a:lnSpc>
                <a:spcPct val="115000"/>
              </a:lnSpc>
              <a:spcBef>
                <a:spcPts val="0"/>
              </a:spcBef>
              <a:spcAft>
                <a:spcPts val="0"/>
              </a:spcAft>
            </a:pPr>
            <a:r>
              <a:rPr lang="en-US" dirty="0" err="1">
                <a:solidFill>
                  <a:schemeClr val="bg1"/>
                </a:solidFill>
                <a:latin typeface="Arial" panose="020B0604020202020204" pitchFamily="34" charset="0"/>
                <a:ea typeface="Calibri" panose="020F0502020204030204" pitchFamily="34" charset="0"/>
              </a:rPr>
              <a:t>Meningkatkan</a:t>
            </a:r>
            <a:r>
              <a:rPr lang="en-US" dirty="0">
                <a:solidFill>
                  <a:schemeClr val="bg1"/>
                </a:solidFill>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penerimaan</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pajak</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ounded Rectangle 43">
            <a:extLst>
              <a:ext uri="{FF2B5EF4-FFF2-40B4-BE49-F238E27FC236}">
                <a16:creationId xmlns:a16="http://schemas.microsoft.com/office/drawing/2014/main" id="{6673E101-D8FB-646D-DE5F-29154F7D566F}"/>
              </a:ext>
            </a:extLst>
          </p:cNvPr>
          <p:cNvSpPr/>
          <p:nvPr/>
        </p:nvSpPr>
        <p:spPr>
          <a:xfrm>
            <a:off x="6076033" y="4268986"/>
            <a:ext cx="4939866" cy="695087"/>
          </a:xfrm>
          <a:prstGeom prst="roundRect">
            <a:avLst>
              <a:gd name="adj" fmla="val 4754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err="1">
                <a:solidFill>
                  <a:schemeClr val="bg1"/>
                </a:solidFill>
                <a:effectLst/>
                <a:latin typeface="Arial" panose="020B0604020202020204" pitchFamily="34" charset="0"/>
                <a:ea typeface="Calibri" panose="020F0502020204030204" pitchFamily="34" charset="0"/>
              </a:rPr>
              <a:t>Meningkatkan</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penciptaan</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lapangan</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kerja</a:t>
            </a:r>
            <a:endParaRPr lang="en-US" b="1" dirty="0">
              <a:solidFill>
                <a:schemeClr val="bg1"/>
              </a:solidFill>
              <a:latin typeface="Arial" panose="020B0604020202020204" pitchFamily="34" charset="0"/>
              <a:cs typeface="Arial" panose="020B0604020202020204" pitchFamily="34" charset="0"/>
            </a:endParaRPr>
          </a:p>
        </p:txBody>
      </p:sp>
      <p:sp>
        <p:nvSpPr>
          <p:cNvPr id="4" name="Rounded Rectangle 61">
            <a:extLst>
              <a:ext uri="{FF2B5EF4-FFF2-40B4-BE49-F238E27FC236}">
                <a16:creationId xmlns:a16="http://schemas.microsoft.com/office/drawing/2014/main" id="{BA6DA258-518D-8BD3-4695-C78C008106D8}"/>
              </a:ext>
            </a:extLst>
          </p:cNvPr>
          <p:cNvSpPr/>
          <p:nvPr/>
        </p:nvSpPr>
        <p:spPr>
          <a:xfrm>
            <a:off x="5321673" y="5301718"/>
            <a:ext cx="6139048" cy="785165"/>
          </a:xfrm>
          <a:prstGeom prst="roundRect">
            <a:avLst>
              <a:gd name="adj" fmla="val 4754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a:lnSpc>
                <a:spcPct val="115000"/>
              </a:lnSpc>
              <a:spcBef>
                <a:spcPts val="0"/>
              </a:spcBef>
              <a:spcAft>
                <a:spcPts val="0"/>
              </a:spcAft>
            </a:pPr>
            <a:r>
              <a:rPr lang="en-US" sz="1800" dirty="0" err="1">
                <a:solidFill>
                  <a:schemeClr val="bg1"/>
                </a:solidFill>
                <a:effectLst/>
                <a:latin typeface="Arial" panose="020B0604020202020204" pitchFamily="34" charset="0"/>
                <a:ea typeface="Calibri" panose="020F0502020204030204" pitchFamily="34" charset="0"/>
              </a:rPr>
              <a:t>Meningkatkan</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kesejahteraan</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pembudidaya</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udang</a:t>
            </a:r>
            <a:r>
              <a:rPr lang="en-US" sz="1800" dirty="0">
                <a:solidFill>
                  <a:schemeClr val="bg1"/>
                </a:solidFill>
                <a:effectLst/>
                <a:latin typeface="Arial" panose="020B0604020202020204" pitchFamily="34" charset="0"/>
                <a:ea typeface="Calibri" panose="020F0502020204030204" pitchFamily="34" charset="0"/>
              </a:rPr>
              <a:t> (Nilai </a:t>
            </a:r>
            <a:r>
              <a:rPr lang="en-US" sz="1800" dirty="0" err="1">
                <a:solidFill>
                  <a:schemeClr val="bg1"/>
                </a:solidFill>
                <a:effectLst/>
                <a:latin typeface="Arial" panose="020B0604020202020204" pitchFamily="34" charset="0"/>
                <a:ea typeface="Calibri" panose="020F0502020204030204" pitchFamily="34" charset="0"/>
              </a:rPr>
              <a:t>Tukar</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Pembudidaya</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Udang</a:t>
            </a:r>
            <a:r>
              <a:rPr lang="en-US" sz="1800" dirty="0">
                <a:solidFill>
                  <a:schemeClr val="bg1"/>
                </a:solidFill>
                <a:effectLst/>
                <a:latin typeface="Arial" panose="020B0604020202020204" pitchFamily="34" charset="0"/>
                <a:ea typeface="Calibri" panose="020F0502020204030204" pitchFamily="34" charset="0"/>
              </a:rPr>
              <a:t>) dan </a:t>
            </a:r>
            <a:r>
              <a:rPr lang="en-US" sz="1800" dirty="0" err="1">
                <a:solidFill>
                  <a:schemeClr val="bg1"/>
                </a:solidFill>
                <a:effectLst/>
                <a:latin typeface="Arial" panose="020B0604020202020204" pitchFamily="34" charset="0"/>
                <a:ea typeface="Calibri" panose="020F0502020204030204" pitchFamily="34" charset="0"/>
              </a:rPr>
              <a:t>masyarakat</a:t>
            </a:r>
            <a:r>
              <a:rPr lang="en-US" sz="1800" dirty="0">
                <a:solidFill>
                  <a:schemeClr val="bg1"/>
                </a:solidFill>
                <a:effectLst/>
                <a:latin typeface="Arial" panose="020B0604020202020204" pitchFamily="34" charset="0"/>
                <a:ea typeface="Calibri" panose="020F0502020204030204" pitchFamily="34" charset="0"/>
              </a:rPr>
              <a:t> </a:t>
            </a:r>
            <a:r>
              <a:rPr lang="en-US" sz="1800" dirty="0" err="1">
                <a:solidFill>
                  <a:schemeClr val="bg1"/>
                </a:solidFill>
                <a:effectLst/>
                <a:latin typeface="Arial" panose="020B0604020202020204" pitchFamily="34" charset="0"/>
                <a:ea typeface="Calibri" panose="020F0502020204030204" pitchFamily="34" charset="0"/>
              </a:rPr>
              <a:t>sekitar</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Google Shape;198;p10">
            <a:extLst>
              <a:ext uri="{FF2B5EF4-FFF2-40B4-BE49-F238E27FC236}">
                <a16:creationId xmlns:a16="http://schemas.microsoft.com/office/drawing/2014/main" id="{67FC3213-946A-51DA-2ACD-E161A337C84B}"/>
              </a:ext>
            </a:extLst>
          </p:cNvPr>
          <p:cNvPicPr preferRelativeResize="0"/>
          <p:nvPr/>
        </p:nvPicPr>
        <p:blipFill rotWithShape="1">
          <a:blip r:embed="rId2">
            <a:alphaModFix/>
          </a:blip>
          <a:srcRect/>
          <a:stretch/>
        </p:blipFill>
        <p:spPr>
          <a:xfrm>
            <a:off x="-1" y="0"/>
            <a:ext cx="2751083" cy="945469"/>
          </a:xfrm>
          <a:prstGeom prst="rect">
            <a:avLst/>
          </a:prstGeom>
          <a:noFill/>
          <a:ln>
            <a:noFill/>
          </a:ln>
        </p:spPr>
      </p:pic>
      <p:pic>
        <p:nvPicPr>
          <p:cNvPr id="6" name="Picture 5">
            <a:extLst>
              <a:ext uri="{FF2B5EF4-FFF2-40B4-BE49-F238E27FC236}">
                <a16:creationId xmlns:a16="http://schemas.microsoft.com/office/drawing/2014/main" id="{D935F950-C345-9EAF-00FC-D98C3D658408}"/>
              </a:ext>
            </a:extLst>
          </p:cNvPr>
          <p:cNvPicPr>
            <a:picLocks noChangeAspect="1"/>
          </p:cNvPicPr>
          <p:nvPr/>
        </p:nvPicPr>
        <p:blipFill>
          <a:blip r:embed="rId3"/>
          <a:stretch>
            <a:fillRect/>
          </a:stretch>
        </p:blipFill>
        <p:spPr>
          <a:xfrm>
            <a:off x="74399" y="1508697"/>
            <a:ext cx="4096910" cy="1876878"/>
          </a:xfrm>
          <a:prstGeom prst="rect">
            <a:avLst/>
          </a:prstGeom>
        </p:spPr>
      </p:pic>
      <p:pic>
        <p:nvPicPr>
          <p:cNvPr id="9" name="Picture 8">
            <a:extLst>
              <a:ext uri="{FF2B5EF4-FFF2-40B4-BE49-F238E27FC236}">
                <a16:creationId xmlns:a16="http://schemas.microsoft.com/office/drawing/2014/main" id="{9A77C0EF-5906-A40F-A59E-613535FEED85}"/>
              </a:ext>
            </a:extLst>
          </p:cNvPr>
          <p:cNvPicPr>
            <a:picLocks noChangeAspect="1"/>
          </p:cNvPicPr>
          <p:nvPr/>
        </p:nvPicPr>
        <p:blipFill>
          <a:blip r:embed="rId4"/>
          <a:stretch>
            <a:fillRect/>
          </a:stretch>
        </p:blipFill>
        <p:spPr>
          <a:xfrm>
            <a:off x="74399" y="3367549"/>
            <a:ext cx="4047604" cy="1683136"/>
          </a:xfrm>
          <a:prstGeom prst="rect">
            <a:avLst/>
          </a:prstGeom>
        </p:spPr>
      </p:pic>
      <p:pic>
        <p:nvPicPr>
          <p:cNvPr id="13" name="Picture 12">
            <a:extLst>
              <a:ext uri="{FF2B5EF4-FFF2-40B4-BE49-F238E27FC236}">
                <a16:creationId xmlns:a16="http://schemas.microsoft.com/office/drawing/2014/main" id="{16212AD0-6AED-1CC6-4095-3924409A19E9}"/>
              </a:ext>
            </a:extLst>
          </p:cNvPr>
          <p:cNvPicPr>
            <a:picLocks noChangeAspect="1"/>
          </p:cNvPicPr>
          <p:nvPr/>
        </p:nvPicPr>
        <p:blipFill>
          <a:blip r:embed="rId5"/>
          <a:srcRect t="22458" b="19311"/>
          <a:stretch>
            <a:fillRect/>
          </a:stretch>
        </p:blipFill>
        <p:spPr>
          <a:xfrm>
            <a:off x="50190" y="5021445"/>
            <a:ext cx="4121120" cy="1787644"/>
          </a:xfrm>
          <a:prstGeom prst="rect">
            <a:avLst/>
          </a:prstGeom>
        </p:spPr>
      </p:pic>
      <p:pic>
        <p:nvPicPr>
          <p:cNvPr id="7" name="Picture 4" descr="ADB forecasts solid, slightly lower growth in developing Asia | ABS-CBN ...">
            <a:extLst>
              <a:ext uri="{FF2B5EF4-FFF2-40B4-BE49-F238E27FC236}">
                <a16:creationId xmlns:a16="http://schemas.microsoft.com/office/drawing/2014/main" id="{EF89DE98-F7F3-9E2C-18A9-D0C769B081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05475" y="64153"/>
            <a:ext cx="1020317" cy="679853"/>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98B06635-DB0D-A587-1FF0-309FA27A9349}"/>
              </a:ext>
            </a:extLst>
          </p:cNvPr>
          <p:cNvSpPr/>
          <p:nvPr/>
        </p:nvSpPr>
        <p:spPr>
          <a:xfrm>
            <a:off x="4570388" y="1398090"/>
            <a:ext cx="490242" cy="52240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endParaRPr lang="en-ID" dirty="0"/>
          </a:p>
        </p:txBody>
      </p:sp>
      <p:sp>
        <p:nvSpPr>
          <p:cNvPr id="11" name="Oval 10">
            <a:extLst>
              <a:ext uri="{FF2B5EF4-FFF2-40B4-BE49-F238E27FC236}">
                <a16:creationId xmlns:a16="http://schemas.microsoft.com/office/drawing/2014/main" id="{B34CE46F-701B-86D6-E326-5E8750804959}"/>
              </a:ext>
            </a:extLst>
          </p:cNvPr>
          <p:cNvSpPr/>
          <p:nvPr/>
        </p:nvSpPr>
        <p:spPr>
          <a:xfrm>
            <a:off x="5446561" y="2273325"/>
            <a:ext cx="490242" cy="52240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endParaRPr lang="en-ID" dirty="0"/>
          </a:p>
        </p:txBody>
      </p:sp>
      <p:sp>
        <p:nvSpPr>
          <p:cNvPr id="15" name="Oval 14">
            <a:extLst>
              <a:ext uri="{FF2B5EF4-FFF2-40B4-BE49-F238E27FC236}">
                <a16:creationId xmlns:a16="http://schemas.microsoft.com/office/drawing/2014/main" id="{805AB9C2-A870-2C5E-FDD9-751BA88C70E3}"/>
              </a:ext>
            </a:extLst>
          </p:cNvPr>
          <p:cNvSpPr/>
          <p:nvPr/>
        </p:nvSpPr>
        <p:spPr>
          <a:xfrm>
            <a:off x="5356441" y="3271943"/>
            <a:ext cx="490242" cy="52240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endParaRPr lang="en-ID" dirty="0"/>
          </a:p>
        </p:txBody>
      </p:sp>
      <p:sp>
        <p:nvSpPr>
          <p:cNvPr id="16" name="Oval 15">
            <a:extLst>
              <a:ext uri="{FF2B5EF4-FFF2-40B4-BE49-F238E27FC236}">
                <a16:creationId xmlns:a16="http://schemas.microsoft.com/office/drawing/2014/main" id="{6C26EA9B-9300-33C6-E28B-7F1C4532B54E}"/>
              </a:ext>
            </a:extLst>
          </p:cNvPr>
          <p:cNvSpPr/>
          <p:nvPr/>
        </p:nvSpPr>
        <p:spPr>
          <a:xfrm>
            <a:off x="5470854" y="4349290"/>
            <a:ext cx="490242" cy="52240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endParaRPr lang="en-ID" dirty="0"/>
          </a:p>
        </p:txBody>
      </p:sp>
      <p:sp>
        <p:nvSpPr>
          <p:cNvPr id="17" name="Oval 16">
            <a:extLst>
              <a:ext uri="{FF2B5EF4-FFF2-40B4-BE49-F238E27FC236}">
                <a16:creationId xmlns:a16="http://schemas.microsoft.com/office/drawing/2014/main" id="{334AF858-EA84-5FC9-22E5-3EA5A62F3EB9}"/>
              </a:ext>
            </a:extLst>
          </p:cNvPr>
          <p:cNvSpPr/>
          <p:nvPr/>
        </p:nvSpPr>
        <p:spPr>
          <a:xfrm>
            <a:off x="4732953" y="5533745"/>
            <a:ext cx="490242" cy="52240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endParaRPr lang="en-ID" dirty="0"/>
          </a:p>
        </p:txBody>
      </p:sp>
    </p:spTree>
    <p:extLst>
      <p:ext uri="{BB962C8B-B14F-4D97-AF65-F5344CB8AC3E}">
        <p14:creationId xmlns:p14="http://schemas.microsoft.com/office/powerpoint/2010/main" val="1135244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p:cNvSpPr txBox="1"/>
          <p:nvPr/>
        </p:nvSpPr>
        <p:spPr>
          <a:xfrm>
            <a:off x="2598978" y="147576"/>
            <a:ext cx="9420872" cy="400110"/>
          </a:xfrm>
          <a:prstGeom prst="rect">
            <a:avLst/>
          </a:prstGeom>
          <a:noFill/>
        </p:spPr>
        <p:txBody>
          <a:bodyPr wrap="square" rtlCol="0">
            <a:spAutoFit/>
          </a:bodyPr>
          <a:lstStyle/>
          <a:p>
            <a:r>
              <a:rPr lang="en-US" sz="2000" b="1" dirty="0">
                <a:latin typeface="Segoe UI Black" panose="020B0A02040204020203" pitchFamily="34" charset="0"/>
                <a:ea typeface="Segoe UI Black" panose="020B0A02040204020203" pitchFamily="34" charset="0"/>
                <a:cs typeface="+mj-cs"/>
              </a:rPr>
              <a:t>Output 1: </a:t>
            </a:r>
            <a:r>
              <a:rPr lang="en-US" sz="2000" b="1" dirty="0" err="1">
                <a:latin typeface="Segoe UI Black" panose="020B0A02040204020203" pitchFamily="34" charset="0"/>
                <a:ea typeface="Segoe UI Black" panose="020B0A02040204020203" pitchFamily="34" charset="0"/>
                <a:cs typeface="+mj-cs"/>
              </a:rPr>
              <a:t>Kualitas</a:t>
            </a:r>
            <a:r>
              <a:rPr lang="en-US" sz="2000" b="1" dirty="0">
                <a:latin typeface="Segoe UI Black" panose="020B0A02040204020203" pitchFamily="34" charset="0"/>
                <a:ea typeface="Segoe UI Black" panose="020B0A02040204020203" pitchFamily="34" charset="0"/>
                <a:cs typeface="+mj-cs"/>
              </a:rPr>
              <a:t> Dan </a:t>
            </a:r>
            <a:r>
              <a:rPr lang="en-US" sz="2000" b="1" dirty="0" err="1">
                <a:latin typeface="Segoe UI Black" panose="020B0A02040204020203" pitchFamily="34" charset="0"/>
                <a:ea typeface="Segoe UI Black" panose="020B0A02040204020203" pitchFamily="34" charset="0"/>
                <a:cs typeface="+mj-cs"/>
              </a:rPr>
              <a:t>Keberlanjutan</a:t>
            </a:r>
            <a:r>
              <a:rPr lang="en-US" sz="2000" b="1" dirty="0">
                <a:latin typeface="Segoe UI Black" panose="020B0A02040204020203" pitchFamily="34" charset="0"/>
                <a:ea typeface="Segoe UI Black" panose="020B0A02040204020203" pitchFamily="34" charset="0"/>
                <a:cs typeface="+mj-cs"/>
              </a:rPr>
              <a:t> Input </a:t>
            </a:r>
            <a:r>
              <a:rPr lang="en-US" sz="2000" b="1" dirty="0" err="1">
                <a:latin typeface="Segoe UI Black" panose="020B0A02040204020203" pitchFamily="34" charset="0"/>
                <a:ea typeface="Segoe UI Black" panose="020B0A02040204020203" pitchFamily="34" charset="0"/>
                <a:cs typeface="+mj-cs"/>
              </a:rPr>
              <a:t>Produksi</a:t>
            </a:r>
            <a:r>
              <a:rPr lang="en-US" sz="2000" b="1" dirty="0">
                <a:latin typeface="Segoe UI Black" panose="020B0A02040204020203" pitchFamily="34" charset="0"/>
                <a:ea typeface="Segoe UI Black" panose="020B0A02040204020203" pitchFamily="34" charset="0"/>
                <a:cs typeface="+mj-cs"/>
              </a:rPr>
              <a:t> </a:t>
            </a:r>
            <a:r>
              <a:rPr lang="en-US" sz="2000" b="1" dirty="0" err="1">
                <a:latin typeface="Segoe UI Black" panose="020B0A02040204020203" pitchFamily="34" charset="0"/>
                <a:ea typeface="Segoe UI Black" panose="020B0A02040204020203" pitchFamily="34" charset="0"/>
                <a:cs typeface="+mj-cs"/>
              </a:rPr>
              <a:t>Meningkat</a:t>
            </a:r>
            <a:endParaRPr lang="en-US" sz="2000" b="1" dirty="0">
              <a:latin typeface="Segoe UI Black" panose="020B0A02040204020203" pitchFamily="34" charset="0"/>
              <a:ea typeface="Segoe UI Black" panose="020B0A02040204020203" pitchFamily="34" charset="0"/>
              <a:cs typeface="+mj-cs"/>
            </a:endParaRPr>
          </a:p>
        </p:txBody>
      </p:sp>
      <p:sp>
        <p:nvSpPr>
          <p:cNvPr id="5" name="Rectangle 4"/>
          <p:cNvSpPr/>
          <p:nvPr/>
        </p:nvSpPr>
        <p:spPr>
          <a:xfrm>
            <a:off x="466930" y="1397977"/>
            <a:ext cx="3600000" cy="2314030"/>
          </a:xfrm>
          <a:prstGeom prst="rect">
            <a:avLst/>
          </a:prstGeom>
          <a:solidFill>
            <a:schemeClr val="accent1">
              <a:lumMod val="50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466929" y="3966404"/>
            <a:ext cx="3600000" cy="2314030"/>
          </a:xfrm>
          <a:prstGeom prst="rect">
            <a:avLst/>
          </a:prstGeom>
          <a:solidFill>
            <a:schemeClr val="accent1">
              <a:lumMod val="7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4277007" y="1389961"/>
            <a:ext cx="3600000" cy="2314030"/>
          </a:xfrm>
          <a:prstGeom prst="rect">
            <a:avLst/>
          </a:prstGeom>
          <a:solidFill>
            <a:schemeClr val="accent1">
              <a:lumMod val="7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252813" y="3961037"/>
            <a:ext cx="3600000" cy="2314030"/>
          </a:xfrm>
          <a:prstGeom prst="rect">
            <a:avLst/>
          </a:prstGeom>
          <a:solidFill>
            <a:srgbClr val="81D5E4"/>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B599684D-D5E0-40EC-AC7D-066830A8B91F}"/>
              </a:ext>
            </a:extLst>
          </p:cNvPr>
          <p:cNvCxnSpPr>
            <a:cxnSpLocks/>
          </p:cNvCxnSpPr>
          <p:nvPr/>
        </p:nvCxnSpPr>
        <p:spPr>
          <a:xfrm flipH="1" flipV="1">
            <a:off x="354033" y="840993"/>
            <a:ext cx="11513712" cy="0"/>
          </a:xfrm>
          <a:prstGeom prst="line">
            <a:avLst/>
          </a:prstGeom>
          <a:ln w="12700">
            <a:solidFill>
              <a:srgbClr val="0A7BB6"/>
            </a:solidFill>
          </a:ln>
        </p:spPr>
        <p:style>
          <a:lnRef idx="1">
            <a:schemeClr val="accent1"/>
          </a:lnRef>
          <a:fillRef idx="0">
            <a:schemeClr val="accent1"/>
          </a:fillRef>
          <a:effectRef idx="0">
            <a:schemeClr val="accent1"/>
          </a:effectRef>
          <a:fontRef idx="minor">
            <a:schemeClr val="tx1"/>
          </a:fontRef>
        </p:style>
      </p:cxnSp>
      <p:sp>
        <p:nvSpPr>
          <p:cNvPr id="17" name="Title 3">
            <a:extLst>
              <a:ext uri="{FF2B5EF4-FFF2-40B4-BE49-F238E27FC236}">
                <a16:creationId xmlns:a16="http://schemas.microsoft.com/office/drawing/2014/main" id="{7F8C0498-4C11-4580-85D1-CA3A208BB3D9}"/>
              </a:ext>
            </a:extLst>
          </p:cNvPr>
          <p:cNvSpPr>
            <a:spLocks noGrp="1"/>
          </p:cNvSpPr>
          <p:nvPr>
            <p:ph type="title"/>
          </p:nvPr>
        </p:nvSpPr>
        <p:spPr>
          <a:xfrm>
            <a:off x="724543" y="1520712"/>
            <a:ext cx="2827921" cy="424809"/>
          </a:xfrm>
        </p:spPr>
        <p:txBody>
          <a:bodyPr>
            <a:noAutofit/>
          </a:bodyPr>
          <a:lstStyle/>
          <a:p>
            <a:pPr>
              <a:buClr>
                <a:srgbClr val="0070C0"/>
              </a:buClr>
            </a:pPr>
            <a:r>
              <a:rPr lang="id-ID" sz="1800" b="1" dirty="0">
                <a:solidFill>
                  <a:schemeClr val="bg1"/>
                </a:solidFill>
                <a:latin typeface="+mn-lt"/>
                <a:cs typeface="Calibri"/>
              </a:rPr>
              <a:t>INDUK</a:t>
            </a:r>
            <a:endParaRPr lang="en-US" sz="1800" b="1" dirty="0">
              <a:solidFill>
                <a:schemeClr val="bg1"/>
              </a:solidFill>
              <a:latin typeface="+mn-lt"/>
              <a:cs typeface="Calibri"/>
            </a:endParaRPr>
          </a:p>
        </p:txBody>
      </p:sp>
      <p:sp>
        <p:nvSpPr>
          <p:cNvPr id="12" name="TextBox 11"/>
          <p:cNvSpPr txBox="1"/>
          <p:nvPr/>
        </p:nvSpPr>
        <p:spPr>
          <a:xfrm>
            <a:off x="653970" y="1967272"/>
            <a:ext cx="2784323" cy="1246495"/>
          </a:xfrm>
          <a:prstGeom prst="rect">
            <a:avLst/>
          </a:prstGeom>
          <a:solidFill>
            <a:schemeClr val="tx2">
              <a:lumMod val="40000"/>
              <a:lumOff val="60000"/>
            </a:schemeClr>
          </a:solidFill>
        </p:spPr>
        <p:txBody>
          <a:bodyPr wrap="square" rtlCol="0">
            <a:spAutoFit/>
          </a:bodyPr>
          <a:lstStyle/>
          <a:p>
            <a:pPr marL="285750" indent="-285750">
              <a:lnSpc>
                <a:spcPts val="1840"/>
              </a:lnSpc>
              <a:buFont typeface="Arial" charset="0"/>
              <a:buChar char="•"/>
            </a:pPr>
            <a:r>
              <a:rPr lang="id-ID" sz="1700" dirty="0">
                <a:solidFill>
                  <a:schemeClr val="bg1"/>
                </a:solidFill>
              </a:rPr>
              <a:t>Pengembangan satu pusat Induk modern dengan k</a:t>
            </a:r>
            <a:r>
              <a:rPr lang="en-US" sz="1700" dirty="0" err="1">
                <a:solidFill>
                  <a:schemeClr val="bg1"/>
                </a:solidFill>
              </a:rPr>
              <a:t>apa</a:t>
            </a:r>
            <a:r>
              <a:rPr lang="id-ID" sz="1700" dirty="0">
                <a:solidFill>
                  <a:schemeClr val="bg1"/>
                </a:solidFill>
              </a:rPr>
              <a:t>sitas </a:t>
            </a:r>
            <a:r>
              <a:rPr lang="en-US" sz="1700" dirty="0">
                <a:solidFill>
                  <a:schemeClr val="bg1"/>
                </a:solidFill>
              </a:rPr>
              <a:t>500,000 </a:t>
            </a:r>
            <a:r>
              <a:rPr lang="id-ID" sz="1700" dirty="0">
                <a:solidFill>
                  <a:schemeClr val="bg1"/>
                </a:solidFill>
              </a:rPr>
              <a:t>induk p</a:t>
            </a:r>
            <a:r>
              <a:rPr lang="en-US" sz="1700" dirty="0" err="1">
                <a:solidFill>
                  <a:schemeClr val="bg1"/>
                </a:solidFill>
              </a:rPr>
              <a:t>er</a:t>
            </a:r>
            <a:r>
              <a:rPr lang="en-US" sz="1700" dirty="0">
                <a:solidFill>
                  <a:schemeClr val="bg1"/>
                </a:solidFill>
              </a:rPr>
              <a:t> </a:t>
            </a:r>
            <a:r>
              <a:rPr lang="id-ID" sz="1700" dirty="0">
                <a:solidFill>
                  <a:schemeClr val="bg1"/>
                </a:solidFill>
              </a:rPr>
              <a:t>tahun</a:t>
            </a:r>
            <a:r>
              <a:rPr lang="en-US" sz="1700" dirty="0">
                <a:solidFill>
                  <a:schemeClr val="bg1"/>
                </a:solidFill>
              </a:rPr>
              <a:t>, </a:t>
            </a:r>
            <a:r>
              <a:rPr lang="id-ID" sz="1700" dirty="0">
                <a:solidFill>
                  <a:schemeClr val="bg1"/>
                </a:solidFill>
              </a:rPr>
              <a:t>dan </a:t>
            </a:r>
            <a:r>
              <a:rPr lang="en-US" sz="1700" dirty="0">
                <a:solidFill>
                  <a:schemeClr val="bg1"/>
                </a:solidFill>
              </a:rPr>
              <a:t>2 </a:t>
            </a:r>
            <a:r>
              <a:rPr lang="id-ID" sz="1700" dirty="0">
                <a:solidFill>
                  <a:schemeClr val="bg1"/>
                </a:solidFill>
              </a:rPr>
              <a:t>pusat perbanyakan induk</a:t>
            </a:r>
            <a:endParaRPr lang="en-US" sz="1700" dirty="0">
              <a:solidFill>
                <a:schemeClr val="bg1"/>
              </a:solidFill>
            </a:endParaRPr>
          </a:p>
        </p:txBody>
      </p:sp>
      <p:sp>
        <p:nvSpPr>
          <p:cNvPr id="19" name="Title 3">
            <a:extLst>
              <a:ext uri="{FF2B5EF4-FFF2-40B4-BE49-F238E27FC236}">
                <a16:creationId xmlns:a16="http://schemas.microsoft.com/office/drawing/2014/main" id="{7F8C0498-4C11-4580-85D1-CA3A208BB3D9}"/>
              </a:ext>
            </a:extLst>
          </p:cNvPr>
          <p:cNvSpPr txBox="1">
            <a:spLocks/>
          </p:cNvSpPr>
          <p:nvPr/>
        </p:nvSpPr>
        <p:spPr>
          <a:xfrm>
            <a:off x="916904" y="4068897"/>
            <a:ext cx="2521389" cy="424809"/>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r>
              <a:rPr lang="id-ID" sz="1800" b="1" dirty="0">
                <a:solidFill>
                  <a:schemeClr val="bg1"/>
                </a:solidFill>
                <a:latin typeface="+mn-lt"/>
                <a:cs typeface="Calibri"/>
              </a:rPr>
              <a:t>KAPASITAS K</a:t>
            </a:r>
            <a:r>
              <a:rPr lang="en-US" sz="1800" b="1" dirty="0">
                <a:solidFill>
                  <a:schemeClr val="bg1"/>
                </a:solidFill>
                <a:latin typeface="+mn-lt"/>
                <a:cs typeface="Calibri"/>
              </a:rPr>
              <a:t>ONTROL </a:t>
            </a:r>
            <a:r>
              <a:rPr lang="id-ID" sz="1800" b="1" dirty="0">
                <a:solidFill>
                  <a:schemeClr val="bg1"/>
                </a:solidFill>
                <a:latin typeface="+mn-lt"/>
                <a:cs typeface="Calibri"/>
              </a:rPr>
              <a:t>DITINGKATKAN </a:t>
            </a:r>
            <a:endParaRPr lang="en-US" sz="1800" b="1" dirty="0">
              <a:solidFill>
                <a:schemeClr val="bg1"/>
              </a:solidFill>
              <a:latin typeface="+mn-lt"/>
              <a:cs typeface="Calibri"/>
            </a:endParaRPr>
          </a:p>
        </p:txBody>
      </p:sp>
      <p:sp>
        <p:nvSpPr>
          <p:cNvPr id="20" name="TextBox 19"/>
          <p:cNvSpPr txBox="1"/>
          <p:nvPr/>
        </p:nvSpPr>
        <p:spPr>
          <a:xfrm>
            <a:off x="651181" y="4484478"/>
            <a:ext cx="3300617" cy="1477328"/>
          </a:xfrm>
          <a:prstGeom prst="rect">
            <a:avLst/>
          </a:prstGeom>
          <a:solidFill>
            <a:schemeClr val="tx2">
              <a:lumMod val="40000"/>
              <a:lumOff val="60000"/>
            </a:schemeClr>
          </a:solidFill>
        </p:spPr>
        <p:txBody>
          <a:bodyPr wrap="square" rtlCol="0">
            <a:spAutoFit/>
          </a:bodyPr>
          <a:lstStyle/>
          <a:p>
            <a:pPr marL="285750" indent="-285750">
              <a:lnSpc>
                <a:spcPts val="1840"/>
              </a:lnSpc>
              <a:buFont typeface="Arial" charset="0"/>
              <a:buChar char="•"/>
            </a:pPr>
            <a:r>
              <a:rPr lang="id-ID" sz="1700" dirty="0">
                <a:solidFill>
                  <a:schemeClr val="bg1"/>
                </a:solidFill>
              </a:rPr>
              <a:t>Konstruksi, </a:t>
            </a:r>
            <a:r>
              <a:rPr lang="en-US" sz="1700" dirty="0" err="1">
                <a:solidFill>
                  <a:schemeClr val="bg1"/>
                </a:solidFill>
              </a:rPr>
              <a:t>moderni</a:t>
            </a:r>
            <a:r>
              <a:rPr lang="id-ID" sz="1700" dirty="0">
                <a:solidFill>
                  <a:schemeClr val="bg1"/>
                </a:solidFill>
              </a:rPr>
              <a:t>sasi</a:t>
            </a:r>
            <a:r>
              <a:rPr lang="en-US" sz="1700" dirty="0">
                <a:solidFill>
                  <a:schemeClr val="bg1"/>
                </a:solidFill>
              </a:rPr>
              <a:t>, </a:t>
            </a:r>
            <a:r>
              <a:rPr lang="id-ID" sz="1700" dirty="0">
                <a:solidFill>
                  <a:schemeClr val="bg1"/>
                </a:solidFill>
              </a:rPr>
              <a:t>d</a:t>
            </a:r>
            <a:r>
              <a:rPr lang="en-US" sz="1700" dirty="0">
                <a:solidFill>
                  <a:schemeClr val="bg1"/>
                </a:solidFill>
              </a:rPr>
              <a:t>an </a:t>
            </a:r>
            <a:r>
              <a:rPr lang="id-ID" sz="1700" dirty="0">
                <a:solidFill>
                  <a:schemeClr val="bg1"/>
                </a:solidFill>
              </a:rPr>
              <a:t>kemampuan tahan iklim dan bencana</a:t>
            </a:r>
            <a:r>
              <a:rPr lang="en-US" sz="1700" dirty="0">
                <a:solidFill>
                  <a:schemeClr val="bg1"/>
                </a:solidFill>
              </a:rPr>
              <a:t> </a:t>
            </a:r>
            <a:r>
              <a:rPr lang="id-ID" sz="1700" dirty="0">
                <a:solidFill>
                  <a:schemeClr val="bg1"/>
                </a:solidFill>
              </a:rPr>
              <a:t>pada 6</a:t>
            </a:r>
            <a:r>
              <a:rPr lang="en-US" sz="1700" dirty="0">
                <a:solidFill>
                  <a:schemeClr val="bg1"/>
                </a:solidFill>
              </a:rPr>
              <a:t> </a:t>
            </a:r>
            <a:r>
              <a:rPr lang="en-US" sz="1700" dirty="0" err="1">
                <a:solidFill>
                  <a:schemeClr val="bg1"/>
                </a:solidFill>
              </a:rPr>
              <a:t>laboratori</a:t>
            </a:r>
            <a:r>
              <a:rPr lang="id-ID" sz="1700" dirty="0">
                <a:solidFill>
                  <a:schemeClr val="bg1"/>
                </a:solidFill>
              </a:rPr>
              <a:t>um</a:t>
            </a:r>
            <a:r>
              <a:rPr lang="en-US" sz="1700" dirty="0">
                <a:solidFill>
                  <a:schemeClr val="bg1"/>
                </a:solidFill>
              </a:rPr>
              <a:t> </a:t>
            </a:r>
            <a:r>
              <a:rPr lang="id-ID" sz="1700" dirty="0">
                <a:solidFill>
                  <a:schemeClr val="bg1"/>
                </a:solidFill>
              </a:rPr>
              <a:t>k</a:t>
            </a:r>
            <a:r>
              <a:rPr lang="en-US" sz="1700" dirty="0" err="1">
                <a:solidFill>
                  <a:schemeClr val="bg1"/>
                </a:solidFill>
              </a:rPr>
              <a:t>ontrol</a:t>
            </a:r>
            <a:r>
              <a:rPr lang="en-US" sz="1700" dirty="0">
                <a:solidFill>
                  <a:schemeClr val="bg1"/>
                </a:solidFill>
              </a:rPr>
              <a:t> </a:t>
            </a:r>
            <a:r>
              <a:rPr lang="id-ID" sz="1700" dirty="0">
                <a:solidFill>
                  <a:schemeClr val="bg1"/>
                </a:solidFill>
              </a:rPr>
              <a:t>kualitas induk </a:t>
            </a:r>
            <a:r>
              <a:rPr lang="en-US" sz="1700" dirty="0">
                <a:solidFill>
                  <a:schemeClr val="bg1"/>
                </a:solidFill>
              </a:rPr>
              <a:t>d</a:t>
            </a:r>
            <a:r>
              <a:rPr lang="id-ID" sz="1700" dirty="0">
                <a:solidFill>
                  <a:schemeClr val="bg1"/>
                </a:solidFill>
              </a:rPr>
              <a:t>an benih</a:t>
            </a:r>
            <a:r>
              <a:rPr lang="en-US" sz="1700" dirty="0">
                <a:solidFill>
                  <a:schemeClr val="bg1"/>
                </a:solidFill>
              </a:rPr>
              <a:t>, </a:t>
            </a:r>
            <a:r>
              <a:rPr lang="id-ID" sz="1700" dirty="0">
                <a:solidFill>
                  <a:schemeClr val="bg1"/>
                </a:solidFill>
              </a:rPr>
              <a:t>d</a:t>
            </a:r>
            <a:r>
              <a:rPr lang="en-US" sz="1700" dirty="0">
                <a:solidFill>
                  <a:schemeClr val="bg1"/>
                </a:solidFill>
              </a:rPr>
              <a:t>an </a:t>
            </a:r>
            <a:r>
              <a:rPr lang="id-ID" sz="1700" dirty="0">
                <a:solidFill>
                  <a:schemeClr val="bg1"/>
                </a:solidFill>
              </a:rPr>
              <a:t>kualitas air pada fasilitas fasilitas </a:t>
            </a:r>
            <a:r>
              <a:rPr lang="en-US" sz="1700" dirty="0" err="1">
                <a:solidFill>
                  <a:schemeClr val="bg1"/>
                </a:solidFill>
              </a:rPr>
              <a:t>produ</a:t>
            </a:r>
            <a:r>
              <a:rPr lang="id-ID" sz="1700" dirty="0">
                <a:solidFill>
                  <a:schemeClr val="bg1"/>
                </a:solidFill>
              </a:rPr>
              <a:t>ksi</a:t>
            </a:r>
            <a:r>
              <a:rPr lang="en-US" sz="1700" dirty="0">
                <a:solidFill>
                  <a:schemeClr val="bg1"/>
                </a:solidFill>
              </a:rPr>
              <a:t> </a:t>
            </a:r>
          </a:p>
        </p:txBody>
      </p:sp>
      <p:sp>
        <p:nvSpPr>
          <p:cNvPr id="22" name="Title 3">
            <a:extLst>
              <a:ext uri="{FF2B5EF4-FFF2-40B4-BE49-F238E27FC236}">
                <a16:creationId xmlns:a16="http://schemas.microsoft.com/office/drawing/2014/main" id="{7F8C0498-4C11-4580-85D1-CA3A208BB3D9}"/>
              </a:ext>
            </a:extLst>
          </p:cNvPr>
          <p:cNvSpPr txBox="1">
            <a:spLocks/>
          </p:cNvSpPr>
          <p:nvPr/>
        </p:nvSpPr>
        <p:spPr>
          <a:xfrm>
            <a:off x="4567593" y="1508260"/>
            <a:ext cx="2827921" cy="424809"/>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r>
              <a:rPr lang="en-US" sz="1800" b="1" dirty="0">
                <a:solidFill>
                  <a:schemeClr val="bg1"/>
                </a:solidFill>
                <a:latin typeface="+mn-lt"/>
                <a:cs typeface="Calibri"/>
              </a:rPr>
              <a:t>TE</a:t>
            </a:r>
            <a:r>
              <a:rPr lang="id-ID" sz="1800" b="1" dirty="0">
                <a:solidFill>
                  <a:schemeClr val="bg1"/>
                </a:solidFill>
                <a:latin typeface="+mn-lt"/>
                <a:cs typeface="Calibri"/>
              </a:rPr>
              <a:t>K</a:t>
            </a:r>
            <a:r>
              <a:rPr lang="en-US" sz="1800" b="1" dirty="0">
                <a:solidFill>
                  <a:schemeClr val="bg1"/>
                </a:solidFill>
                <a:latin typeface="+mn-lt"/>
                <a:cs typeface="Calibri"/>
              </a:rPr>
              <a:t>NOLOG</a:t>
            </a:r>
            <a:r>
              <a:rPr lang="id-ID" sz="1800" b="1" dirty="0">
                <a:solidFill>
                  <a:schemeClr val="bg1"/>
                </a:solidFill>
                <a:latin typeface="+mn-lt"/>
                <a:cs typeface="Calibri"/>
              </a:rPr>
              <a:t>I</a:t>
            </a:r>
            <a:endParaRPr lang="en-US" sz="1800" b="1" dirty="0">
              <a:solidFill>
                <a:schemeClr val="bg1"/>
              </a:solidFill>
              <a:latin typeface="+mn-lt"/>
              <a:cs typeface="Calibri"/>
            </a:endParaRPr>
          </a:p>
        </p:txBody>
      </p:sp>
      <p:sp>
        <p:nvSpPr>
          <p:cNvPr id="23" name="TextBox 22"/>
          <p:cNvSpPr txBox="1"/>
          <p:nvPr/>
        </p:nvSpPr>
        <p:spPr>
          <a:xfrm>
            <a:off x="4534762" y="1959569"/>
            <a:ext cx="3029707" cy="1708160"/>
          </a:xfrm>
          <a:prstGeom prst="rect">
            <a:avLst/>
          </a:prstGeom>
          <a:solidFill>
            <a:schemeClr val="tx2">
              <a:lumMod val="40000"/>
              <a:lumOff val="60000"/>
            </a:schemeClr>
          </a:solidFill>
        </p:spPr>
        <p:txBody>
          <a:bodyPr wrap="square" rtlCol="0">
            <a:spAutoFit/>
          </a:bodyPr>
          <a:lstStyle/>
          <a:p>
            <a:pPr marL="285750" indent="-285750">
              <a:lnSpc>
                <a:spcPts val="1840"/>
              </a:lnSpc>
              <a:buFont typeface="Arial" charset="0"/>
              <a:buChar char="•"/>
            </a:pPr>
            <a:endParaRPr lang="en-US" sz="1700" dirty="0">
              <a:solidFill>
                <a:schemeClr val="bg1"/>
              </a:solidFill>
            </a:endParaRPr>
          </a:p>
          <a:p>
            <a:pPr marL="285750" indent="-285750">
              <a:lnSpc>
                <a:spcPts val="1840"/>
              </a:lnSpc>
              <a:buFont typeface="Arial" charset="0"/>
              <a:buChar char="•"/>
            </a:pPr>
            <a:r>
              <a:rPr lang="id-ID" sz="1700" dirty="0">
                <a:solidFill>
                  <a:schemeClr val="bg1"/>
                </a:solidFill>
              </a:rPr>
              <a:t>Mengenalkan teknologi tingkat tinggi to mengelola pusat-pusat yang dikembangkan dengan memanfaatkan kerjasama KKP</a:t>
            </a:r>
            <a:r>
              <a:rPr lang="en-US" sz="1700" dirty="0">
                <a:solidFill>
                  <a:schemeClr val="bg1"/>
                </a:solidFill>
              </a:rPr>
              <a:t> </a:t>
            </a:r>
            <a:r>
              <a:rPr lang="id-ID" sz="1700" dirty="0">
                <a:solidFill>
                  <a:schemeClr val="bg1"/>
                </a:solidFill>
              </a:rPr>
              <a:t>dengan</a:t>
            </a:r>
            <a:r>
              <a:rPr lang="en-US" sz="1700" dirty="0">
                <a:solidFill>
                  <a:schemeClr val="bg1"/>
                </a:solidFill>
              </a:rPr>
              <a:t> Ocean Institute</a:t>
            </a:r>
          </a:p>
        </p:txBody>
      </p:sp>
      <p:sp>
        <p:nvSpPr>
          <p:cNvPr id="24" name="Title 3">
            <a:extLst>
              <a:ext uri="{FF2B5EF4-FFF2-40B4-BE49-F238E27FC236}">
                <a16:creationId xmlns:a16="http://schemas.microsoft.com/office/drawing/2014/main" id="{7F8C0498-4C11-4580-85D1-CA3A208BB3D9}"/>
              </a:ext>
            </a:extLst>
          </p:cNvPr>
          <p:cNvSpPr txBox="1">
            <a:spLocks/>
          </p:cNvSpPr>
          <p:nvPr/>
        </p:nvSpPr>
        <p:spPr>
          <a:xfrm>
            <a:off x="8420634" y="1490061"/>
            <a:ext cx="2827921" cy="424809"/>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r>
              <a:rPr lang="en-US" sz="1800" b="1" dirty="0">
                <a:solidFill>
                  <a:schemeClr val="bg1"/>
                </a:solidFill>
                <a:latin typeface="+mn-lt"/>
                <a:cs typeface="Calibri"/>
              </a:rPr>
              <a:t>REGULATORY</a:t>
            </a:r>
          </a:p>
        </p:txBody>
      </p:sp>
      <p:pic>
        <p:nvPicPr>
          <p:cNvPr id="27" name="Picture 2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373890" y="4107162"/>
            <a:ext cx="3351453" cy="2060629"/>
          </a:xfrm>
          <a:prstGeom prst="rect">
            <a:avLst/>
          </a:prstGeom>
        </p:spPr>
      </p:pic>
      <p:sp>
        <p:nvSpPr>
          <p:cNvPr id="32" name="Rectangle 31"/>
          <p:cNvSpPr/>
          <p:nvPr/>
        </p:nvSpPr>
        <p:spPr>
          <a:xfrm>
            <a:off x="8096195" y="1389961"/>
            <a:ext cx="3600000" cy="4885106"/>
          </a:xfrm>
          <a:prstGeom prst="rect">
            <a:avLst/>
          </a:prstGeom>
          <a:solidFill>
            <a:schemeClr val="accent1">
              <a:lumMod val="7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8317898" y="2098920"/>
            <a:ext cx="3029707" cy="4016484"/>
          </a:xfrm>
          <a:prstGeom prst="rect">
            <a:avLst/>
          </a:prstGeom>
          <a:solidFill>
            <a:schemeClr val="tx2">
              <a:lumMod val="40000"/>
              <a:lumOff val="60000"/>
            </a:schemeClr>
          </a:solidFill>
        </p:spPr>
        <p:txBody>
          <a:bodyPr wrap="square" rtlCol="0">
            <a:spAutoFit/>
          </a:bodyPr>
          <a:lstStyle/>
          <a:p>
            <a:pPr marL="285750" indent="-285750">
              <a:lnSpc>
                <a:spcPts val="1840"/>
              </a:lnSpc>
              <a:spcBef>
                <a:spcPts val="600"/>
              </a:spcBef>
              <a:spcAft>
                <a:spcPts val="600"/>
              </a:spcAft>
              <a:buFont typeface="Arial" charset="0"/>
              <a:buChar char="•"/>
            </a:pPr>
            <a:r>
              <a:rPr lang="id-ID" sz="1700" dirty="0">
                <a:solidFill>
                  <a:schemeClr val="bg1"/>
                </a:solidFill>
              </a:rPr>
              <a:t>Meningkatkan peraturan peraturan untuk</a:t>
            </a:r>
            <a:r>
              <a:rPr lang="en-US" sz="1700" dirty="0">
                <a:solidFill>
                  <a:schemeClr val="bg1"/>
                </a:solidFill>
              </a:rPr>
              <a:t>:</a:t>
            </a:r>
          </a:p>
          <a:p>
            <a:pPr marL="538163" indent="-269875">
              <a:lnSpc>
                <a:spcPts val="1840"/>
              </a:lnSpc>
              <a:spcBef>
                <a:spcPts val="600"/>
              </a:spcBef>
              <a:spcAft>
                <a:spcPts val="600"/>
              </a:spcAft>
              <a:buFont typeface="+mj-lt"/>
              <a:buAutoNum type="romanLcPeriod"/>
            </a:pPr>
            <a:r>
              <a:rPr lang="id-ID" sz="1700" dirty="0">
                <a:solidFill>
                  <a:schemeClr val="bg1"/>
                </a:solidFill>
              </a:rPr>
              <a:t>Menerapkan secara resmi </a:t>
            </a:r>
            <a:r>
              <a:rPr lang="en-US" sz="1700" dirty="0">
                <a:solidFill>
                  <a:schemeClr val="bg1"/>
                </a:solidFill>
              </a:rPr>
              <a:t> </a:t>
            </a:r>
            <a:r>
              <a:rPr lang="id-ID" sz="1700" dirty="0">
                <a:solidFill>
                  <a:schemeClr val="bg1"/>
                </a:solidFill>
              </a:rPr>
              <a:t>protokol </a:t>
            </a:r>
            <a:r>
              <a:rPr lang="en-US" sz="1700" dirty="0">
                <a:solidFill>
                  <a:schemeClr val="bg1"/>
                </a:solidFill>
              </a:rPr>
              <a:t>breeding </a:t>
            </a:r>
            <a:r>
              <a:rPr lang="id-ID" sz="1700" dirty="0">
                <a:solidFill>
                  <a:schemeClr val="bg1"/>
                </a:solidFill>
              </a:rPr>
              <a:t>menuju</a:t>
            </a:r>
            <a:r>
              <a:rPr lang="en-US" sz="1700" dirty="0">
                <a:solidFill>
                  <a:schemeClr val="bg1"/>
                </a:solidFill>
              </a:rPr>
              <a:t> </a:t>
            </a:r>
            <a:r>
              <a:rPr lang="id-ID" sz="1700" dirty="0">
                <a:solidFill>
                  <a:schemeClr val="bg1"/>
                </a:solidFill>
              </a:rPr>
              <a:t>induk berkualitas dan terjangkau</a:t>
            </a:r>
            <a:r>
              <a:rPr lang="en-US" sz="1700" dirty="0">
                <a:solidFill>
                  <a:schemeClr val="bg1"/>
                </a:solidFill>
              </a:rPr>
              <a:t>,</a:t>
            </a:r>
          </a:p>
          <a:p>
            <a:pPr marL="538163" indent="-269875">
              <a:lnSpc>
                <a:spcPts val="1840"/>
              </a:lnSpc>
              <a:spcBef>
                <a:spcPts val="600"/>
              </a:spcBef>
              <a:spcAft>
                <a:spcPts val="600"/>
              </a:spcAft>
              <a:buFont typeface="+mj-lt"/>
              <a:buAutoNum type="romanLcPeriod"/>
            </a:pPr>
            <a:r>
              <a:rPr lang="en-US" sz="1700" dirty="0">
                <a:solidFill>
                  <a:schemeClr val="bg1"/>
                </a:solidFill>
              </a:rPr>
              <a:t>In</a:t>
            </a:r>
            <a:r>
              <a:rPr lang="id-ID" sz="1700" dirty="0">
                <a:solidFill>
                  <a:schemeClr val="bg1"/>
                </a:solidFill>
              </a:rPr>
              <a:t>s</a:t>
            </a:r>
            <a:r>
              <a:rPr lang="en-US" sz="1700" dirty="0" err="1">
                <a:solidFill>
                  <a:schemeClr val="bg1"/>
                </a:solidFill>
              </a:rPr>
              <a:t>enti</a:t>
            </a:r>
            <a:r>
              <a:rPr lang="id-ID" sz="1700" dirty="0">
                <a:solidFill>
                  <a:schemeClr val="bg1"/>
                </a:solidFill>
              </a:rPr>
              <a:t>f</a:t>
            </a:r>
            <a:r>
              <a:rPr lang="en-US" sz="1700" dirty="0">
                <a:solidFill>
                  <a:schemeClr val="bg1"/>
                </a:solidFill>
              </a:rPr>
              <a:t> </a:t>
            </a:r>
            <a:r>
              <a:rPr lang="en-US" sz="1700" dirty="0" err="1">
                <a:solidFill>
                  <a:schemeClr val="bg1"/>
                </a:solidFill>
              </a:rPr>
              <a:t>produ</a:t>
            </a:r>
            <a:r>
              <a:rPr lang="id-ID" sz="1700" dirty="0">
                <a:solidFill>
                  <a:schemeClr val="bg1"/>
                </a:solidFill>
              </a:rPr>
              <a:t>ksi</a:t>
            </a:r>
            <a:r>
              <a:rPr lang="en-US" sz="1700" dirty="0">
                <a:solidFill>
                  <a:schemeClr val="bg1"/>
                </a:solidFill>
              </a:rPr>
              <a:t> </a:t>
            </a:r>
            <a:r>
              <a:rPr lang="id-ID" sz="1700" dirty="0">
                <a:solidFill>
                  <a:schemeClr val="bg1"/>
                </a:solidFill>
              </a:rPr>
              <a:t>pada </a:t>
            </a:r>
            <a:r>
              <a:rPr lang="en-US" sz="1700" dirty="0">
                <a:solidFill>
                  <a:schemeClr val="bg1"/>
                </a:solidFill>
              </a:rPr>
              <a:t> </a:t>
            </a:r>
            <a:r>
              <a:rPr lang="id-ID" sz="1700" dirty="0">
                <a:solidFill>
                  <a:schemeClr val="bg1"/>
                </a:solidFill>
              </a:rPr>
              <a:t>pakan alternatif untuk mengurangi</a:t>
            </a:r>
            <a:r>
              <a:rPr lang="en-US" sz="1700" dirty="0">
                <a:solidFill>
                  <a:schemeClr val="bg1"/>
                </a:solidFill>
              </a:rPr>
              <a:t> </a:t>
            </a:r>
            <a:r>
              <a:rPr lang="id-ID" sz="1700" dirty="0">
                <a:solidFill>
                  <a:schemeClr val="bg1"/>
                </a:solidFill>
              </a:rPr>
              <a:t>ketergantungan pada penangkapan</a:t>
            </a:r>
            <a:r>
              <a:rPr lang="en-US" sz="1700" dirty="0">
                <a:solidFill>
                  <a:schemeClr val="bg1"/>
                </a:solidFill>
              </a:rPr>
              <a:t>; </a:t>
            </a:r>
            <a:r>
              <a:rPr lang="id-ID" sz="1700" dirty="0">
                <a:solidFill>
                  <a:schemeClr val="bg1"/>
                </a:solidFill>
              </a:rPr>
              <a:t>d</a:t>
            </a:r>
            <a:r>
              <a:rPr lang="en-US" sz="1700" dirty="0">
                <a:solidFill>
                  <a:schemeClr val="bg1"/>
                </a:solidFill>
              </a:rPr>
              <a:t>an</a:t>
            </a:r>
          </a:p>
          <a:p>
            <a:pPr marL="538163" indent="-269875">
              <a:lnSpc>
                <a:spcPts val="1840"/>
              </a:lnSpc>
              <a:spcBef>
                <a:spcPts val="600"/>
              </a:spcBef>
              <a:spcAft>
                <a:spcPts val="600"/>
              </a:spcAft>
              <a:buFont typeface="+mj-lt"/>
              <a:buAutoNum type="romanLcPeriod"/>
            </a:pPr>
            <a:r>
              <a:rPr lang="id-ID" sz="1700" dirty="0">
                <a:solidFill>
                  <a:schemeClr val="bg1"/>
                </a:solidFill>
              </a:rPr>
              <a:t>Mematuhi standar-standar s</a:t>
            </a:r>
            <a:r>
              <a:rPr lang="en-US" sz="1700" dirty="0" err="1">
                <a:solidFill>
                  <a:schemeClr val="bg1"/>
                </a:solidFill>
              </a:rPr>
              <a:t>ertifi</a:t>
            </a:r>
            <a:r>
              <a:rPr lang="id-ID" sz="1700" dirty="0">
                <a:solidFill>
                  <a:schemeClr val="bg1"/>
                </a:solidFill>
              </a:rPr>
              <a:t>k</a:t>
            </a:r>
            <a:r>
              <a:rPr lang="en-US" sz="1700" dirty="0">
                <a:solidFill>
                  <a:schemeClr val="bg1"/>
                </a:solidFill>
              </a:rPr>
              <a:t>a</a:t>
            </a:r>
            <a:r>
              <a:rPr lang="id-ID" sz="1700" dirty="0">
                <a:solidFill>
                  <a:schemeClr val="bg1"/>
                </a:solidFill>
              </a:rPr>
              <a:t>si</a:t>
            </a:r>
            <a:r>
              <a:rPr lang="en-US" sz="1700" dirty="0">
                <a:solidFill>
                  <a:schemeClr val="bg1"/>
                </a:solidFill>
              </a:rPr>
              <a:t> </a:t>
            </a:r>
            <a:r>
              <a:rPr lang="id-ID" sz="1700" dirty="0">
                <a:solidFill>
                  <a:schemeClr val="bg1"/>
                </a:solidFill>
              </a:rPr>
              <a:t>menuju peningkatan kualitas dan </a:t>
            </a:r>
            <a:r>
              <a:rPr lang="en-US" sz="1700" dirty="0">
                <a:solidFill>
                  <a:schemeClr val="bg1"/>
                </a:solidFill>
              </a:rPr>
              <a:t>biosecurity</a:t>
            </a:r>
          </a:p>
        </p:txBody>
      </p:sp>
      <p:sp>
        <p:nvSpPr>
          <p:cNvPr id="33" name="Title 3">
            <a:extLst>
              <a:ext uri="{FF2B5EF4-FFF2-40B4-BE49-F238E27FC236}">
                <a16:creationId xmlns:a16="http://schemas.microsoft.com/office/drawing/2014/main" id="{7F8C0498-4C11-4580-85D1-CA3A208BB3D9}"/>
              </a:ext>
            </a:extLst>
          </p:cNvPr>
          <p:cNvSpPr txBox="1">
            <a:spLocks/>
          </p:cNvSpPr>
          <p:nvPr/>
        </p:nvSpPr>
        <p:spPr>
          <a:xfrm>
            <a:off x="8096195" y="1423989"/>
            <a:ext cx="3628875" cy="488427"/>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endParaRPr lang="en-US" sz="1800" b="1" dirty="0">
              <a:solidFill>
                <a:schemeClr val="bg1"/>
              </a:solidFill>
              <a:latin typeface="+mn-lt"/>
              <a:cs typeface="Calibri"/>
            </a:endParaRPr>
          </a:p>
          <a:p>
            <a:pPr>
              <a:buClr>
                <a:srgbClr val="0070C0"/>
              </a:buClr>
            </a:pPr>
            <a:r>
              <a:rPr lang="id-ID" sz="1800" b="1" dirty="0">
                <a:solidFill>
                  <a:schemeClr val="bg1"/>
                </a:solidFill>
                <a:latin typeface="+mn-lt"/>
                <a:cs typeface="Calibri"/>
              </a:rPr>
              <a:t>PENGUATAN HUBUNGAN DENGAN INDUSTRI PAKAN DAN INDUK</a:t>
            </a:r>
            <a:endParaRPr lang="en-US" sz="1800" b="1" dirty="0">
              <a:solidFill>
                <a:schemeClr val="bg1"/>
              </a:solidFill>
              <a:latin typeface="+mn-lt"/>
              <a:cs typeface="Calibri"/>
            </a:endParaRPr>
          </a:p>
        </p:txBody>
      </p:sp>
      <p:pic>
        <p:nvPicPr>
          <p:cNvPr id="2" name="Google Shape;198;p10">
            <a:extLst>
              <a:ext uri="{FF2B5EF4-FFF2-40B4-BE49-F238E27FC236}">
                <a16:creationId xmlns:a16="http://schemas.microsoft.com/office/drawing/2014/main" id="{D022527C-1CF1-5DD3-70F4-8B27596510E3}"/>
              </a:ext>
            </a:extLst>
          </p:cNvPr>
          <p:cNvPicPr preferRelativeResize="0"/>
          <p:nvPr/>
        </p:nvPicPr>
        <p:blipFill rotWithShape="1">
          <a:blip r:embed="rId4">
            <a:alphaModFix/>
          </a:blip>
          <a:srcRect/>
          <a:stretch/>
        </p:blipFill>
        <p:spPr>
          <a:xfrm>
            <a:off x="66208" y="104831"/>
            <a:ext cx="2751083" cy="945469"/>
          </a:xfrm>
          <a:prstGeom prst="rect">
            <a:avLst/>
          </a:prstGeom>
          <a:noFill/>
          <a:ln>
            <a:noFill/>
          </a:ln>
        </p:spPr>
      </p:pic>
      <p:pic>
        <p:nvPicPr>
          <p:cNvPr id="3" name="Picture 4" descr="ADB forecasts solid, slightly lower growth in developing Asia | ABS-CBN ...">
            <a:extLst>
              <a:ext uri="{FF2B5EF4-FFF2-40B4-BE49-F238E27FC236}">
                <a16:creationId xmlns:a16="http://schemas.microsoft.com/office/drawing/2014/main" id="{C89D614A-3015-1D01-0B4C-2C672D55D0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05475" y="64153"/>
            <a:ext cx="1020317" cy="6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072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2959948" y="7932"/>
            <a:ext cx="8939150" cy="707886"/>
          </a:xfrm>
          <a:prstGeom prst="rect">
            <a:avLst/>
          </a:prstGeom>
          <a:noFill/>
        </p:spPr>
        <p:txBody>
          <a:bodyPr wrap="square" rtlCol="0">
            <a:spAutoFit/>
          </a:bodyPr>
          <a:lstStyle/>
          <a:p>
            <a:r>
              <a:rPr lang="en-US" sz="2000" b="1" dirty="0">
                <a:latin typeface="Segoe UI Black" panose="020B0A02040204020203" pitchFamily="34" charset="0"/>
                <a:ea typeface="Segoe UI Black" panose="020B0A02040204020203" pitchFamily="34" charset="0"/>
                <a:cs typeface="+mj-cs"/>
              </a:rPr>
              <a:t>Output 2: </a:t>
            </a:r>
            <a:r>
              <a:rPr lang="en-US" sz="2000" b="1" dirty="0" err="1">
                <a:latin typeface="Segoe UI Black" panose="020B0A02040204020203" pitchFamily="34" charset="0"/>
                <a:ea typeface="Segoe UI Black" panose="020B0A02040204020203" pitchFamily="34" charset="0"/>
                <a:cs typeface="+mj-cs"/>
              </a:rPr>
              <a:t>Infrastruktur</a:t>
            </a:r>
            <a:r>
              <a:rPr lang="en-US" sz="2000" b="1" dirty="0">
                <a:latin typeface="Segoe UI Black" panose="020B0A02040204020203" pitchFamily="34" charset="0"/>
                <a:ea typeface="Segoe UI Black" panose="020B0A02040204020203" pitchFamily="34" charset="0"/>
                <a:cs typeface="+mj-cs"/>
              </a:rPr>
              <a:t> Dan </a:t>
            </a:r>
            <a:r>
              <a:rPr lang="en-US" sz="2000" b="1" dirty="0" err="1">
                <a:latin typeface="Segoe UI Black" panose="020B0A02040204020203" pitchFamily="34" charset="0"/>
                <a:ea typeface="Segoe UI Black" panose="020B0A02040204020203" pitchFamily="34" charset="0"/>
                <a:cs typeface="+mj-cs"/>
              </a:rPr>
              <a:t>Layanan</a:t>
            </a:r>
            <a:r>
              <a:rPr lang="en-US" sz="2000" b="1" dirty="0">
                <a:latin typeface="Segoe UI Black" panose="020B0A02040204020203" pitchFamily="34" charset="0"/>
                <a:ea typeface="Segoe UI Black" panose="020B0A02040204020203" pitchFamily="34" charset="0"/>
                <a:cs typeface="+mj-cs"/>
              </a:rPr>
              <a:t> </a:t>
            </a:r>
            <a:r>
              <a:rPr lang="en-US" sz="2000" b="1" dirty="0" err="1">
                <a:latin typeface="Segoe UI Black" panose="020B0A02040204020203" pitchFamily="34" charset="0"/>
                <a:ea typeface="Segoe UI Black" panose="020B0A02040204020203" pitchFamily="34" charset="0"/>
                <a:cs typeface="+mj-cs"/>
              </a:rPr>
              <a:t>Perikanan</a:t>
            </a:r>
            <a:r>
              <a:rPr lang="en-US" sz="2000" b="1" dirty="0">
                <a:latin typeface="Segoe UI Black" panose="020B0A02040204020203" pitchFamily="34" charset="0"/>
                <a:ea typeface="Segoe UI Black" panose="020B0A02040204020203" pitchFamily="34" charset="0"/>
                <a:cs typeface="+mj-cs"/>
              </a:rPr>
              <a:t> </a:t>
            </a:r>
            <a:r>
              <a:rPr lang="en-US" sz="2000" b="1" dirty="0" err="1">
                <a:latin typeface="Segoe UI Black" panose="020B0A02040204020203" pitchFamily="34" charset="0"/>
                <a:ea typeface="Segoe UI Black" panose="020B0A02040204020203" pitchFamily="34" charset="0"/>
                <a:cs typeface="+mj-cs"/>
              </a:rPr>
              <a:t>Budidaya</a:t>
            </a:r>
            <a:r>
              <a:rPr lang="en-US" sz="2000" b="1" dirty="0">
                <a:latin typeface="Segoe UI Black" panose="020B0A02040204020203" pitchFamily="34" charset="0"/>
                <a:ea typeface="Segoe UI Black" panose="020B0A02040204020203" pitchFamily="34" charset="0"/>
                <a:cs typeface="+mj-cs"/>
              </a:rPr>
              <a:t> </a:t>
            </a:r>
            <a:r>
              <a:rPr lang="en-US" sz="2000" b="1" dirty="0" err="1">
                <a:latin typeface="Segoe UI Black" panose="020B0A02040204020203" pitchFamily="34" charset="0"/>
                <a:ea typeface="Segoe UI Black" panose="020B0A02040204020203" pitchFamily="34" charset="0"/>
                <a:cs typeface="+mj-cs"/>
              </a:rPr>
              <a:t>Berkelanjutan</a:t>
            </a:r>
            <a:r>
              <a:rPr lang="en-US" sz="2000" b="1" dirty="0">
                <a:latin typeface="Segoe UI Black" panose="020B0A02040204020203" pitchFamily="34" charset="0"/>
                <a:ea typeface="Segoe UI Black" panose="020B0A02040204020203" pitchFamily="34" charset="0"/>
                <a:cs typeface="+mj-cs"/>
              </a:rPr>
              <a:t> </a:t>
            </a:r>
            <a:r>
              <a:rPr lang="en-US" sz="2000" b="1" dirty="0" err="1">
                <a:latin typeface="Segoe UI Black" panose="020B0A02040204020203" pitchFamily="34" charset="0"/>
                <a:ea typeface="Segoe UI Black" panose="020B0A02040204020203" pitchFamily="34" charset="0"/>
                <a:cs typeface="+mj-cs"/>
              </a:rPr>
              <a:t>Dikembangkan</a:t>
            </a:r>
            <a:endParaRPr lang="en-US" sz="2000" b="1" dirty="0">
              <a:latin typeface="Segoe UI Black" panose="020B0A02040204020203" pitchFamily="34" charset="0"/>
              <a:ea typeface="Segoe UI Black" panose="020B0A02040204020203" pitchFamily="34" charset="0"/>
              <a:cs typeface="+mj-cs"/>
            </a:endParaRPr>
          </a:p>
        </p:txBody>
      </p:sp>
      <p:sp>
        <p:nvSpPr>
          <p:cNvPr id="5" name="Rectangle 4"/>
          <p:cNvSpPr/>
          <p:nvPr/>
        </p:nvSpPr>
        <p:spPr>
          <a:xfrm>
            <a:off x="119518" y="1139094"/>
            <a:ext cx="3600000" cy="2314030"/>
          </a:xfrm>
          <a:prstGeom prst="rect">
            <a:avLst/>
          </a:prstGeom>
          <a:solidFill>
            <a:schemeClr val="accent1">
              <a:lumMod val="50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8856324" y="1215072"/>
            <a:ext cx="3304958" cy="2314030"/>
          </a:xfrm>
          <a:prstGeom prst="rect">
            <a:avLst/>
          </a:prstGeom>
          <a:solidFill>
            <a:schemeClr val="accent1">
              <a:lumMod val="60000"/>
              <a:lumOff val="40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95514" y="3725935"/>
            <a:ext cx="3600000" cy="2314030"/>
          </a:xfrm>
          <a:prstGeom prst="rect">
            <a:avLst/>
          </a:prstGeom>
          <a:solidFill>
            <a:schemeClr val="accent1">
              <a:lumMod val="60000"/>
              <a:lumOff val="40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3">
            <a:extLst>
              <a:ext uri="{FF2B5EF4-FFF2-40B4-BE49-F238E27FC236}">
                <a16:creationId xmlns:a16="http://schemas.microsoft.com/office/drawing/2014/main" id="{7F8C0498-4C11-4580-85D1-CA3A208BB3D9}"/>
              </a:ext>
            </a:extLst>
          </p:cNvPr>
          <p:cNvSpPr>
            <a:spLocks noGrp="1"/>
          </p:cNvSpPr>
          <p:nvPr>
            <p:ph type="title"/>
          </p:nvPr>
        </p:nvSpPr>
        <p:spPr>
          <a:xfrm>
            <a:off x="427309" y="1342115"/>
            <a:ext cx="3153148" cy="428444"/>
          </a:xfrm>
        </p:spPr>
        <p:txBody>
          <a:bodyPr>
            <a:noAutofit/>
          </a:bodyPr>
          <a:lstStyle/>
          <a:p>
            <a:pPr>
              <a:buClr>
                <a:srgbClr val="0070C0"/>
              </a:buClr>
            </a:pPr>
            <a:r>
              <a:rPr lang="en-US" sz="1800" b="1" dirty="0">
                <a:solidFill>
                  <a:schemeClr val="bg1"/>
                </a:solidFill>
                <a:latin typeface="+mn-lt"/>
                <a:cs typeface="Calibri"/>
              </a:rPr>
              <a:t>PRODUSI  BERKELANJUTAN</a:t>
            </a:r>
          </a:p>
        </p:txBody>
      </p:sp>
      <p:sp>
        <p:nvSpPr>
          <p:cNvPr id="13" name="Title 3">
            <a:extLst>
              <a:ext uri="{FF2B5EF4-FFF2-40B4-BE49-F238E27FC236}">
                <a16:creationId xmlns:a16="http://schemas.microsoft.com/office/drawing/2014/main" id="{7F8C0498-4C11-4580-85D1-CA3A208BB3D9}"/>
              </a:ext>
            </a:extLst>
          </p:cNvPr>
          <p:cNvSpPr txBox="1">
            <a:spLocks/>
          </p:cNvSpPr>
          <p:nvPr/>
        </p:nvSpPr>
        <p:spPr>
          <a:xfrm>
            <a:off x="8935947" y="1315360"/>
            <a:ext cx="3133691" cy="424808"/>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r>
              <a:rPr lang="en-US" sz="1800" b="1" dirty="0">
                <a:solidFill>
                  <a:schemeClr val="bg1"/>
                </a:solidFill>
                <a:latin typeface="+mn-lt"/>
                <a:cs typeface="Calibri"/>
              </a:rPr>
              <a:t>USAHA BERBASIS PEMBUDIDAYA  </a:t>
            </a:r>
          </a:p>
        </p:txBody>
      </p:sp>
      <p:sp>
        <p:nvSpPr>
          <p:cNvPr id="14" name="TextBox 13"/>
          <p:cNvSpPr txBox="1"/>
          <p:nvPr/>
        </p:nvSpPr>
        <p:spPr>
          <a:xfrm>
            <a:off x="9144000" y="1615742"/>
            <a:ext cx="2778212" cy="1708160"/>
          </a:xfrm>
          <a:prstGeom prst="rect">
            <a:avLst/>
          </a:prstGeom>
          <a:noFill/>
        </p:spPr>
        <p:txBody>
          <a:bodyPr wrap="square" rtlCol="0">
            <a:spAutoFit/>
          </a:bodyPr>
          <a:lstStyle/>
          <a:p>
            <a:pPr marL="285750" indent="-285750">
              <a:lnSpc>
                <a:spcPts val="1840"/>
              </a:lnSpc>
              <a:buFont typeface="Arial" charset="0"/>
              <a:buChar char="•"/>
            </a:pPr>
            <a:endParaRPr lang="en-US" sz="1700" dirty="0">
              <a:solidFill>
                <a:schemeClr val="bg1"/>
              </a:solidFill>
            </a:endParaRPr>
          </a:p>
          <a:p>
            <a:pPr>
              <a:lnSpc>
                <a:spcPts val="1840"/>
              </a:lnSpc>
            </a:pPr>
            <a:r>
              <a:rPr lang="en-US" sz="1700" dirty="0" err="1">
                <a:solidFill>
                  <a:schemeClr val="bg1"/>
                </a:solidFill>
              </a:rPr>
              <a:t>Membentuk</a:t>
            </a:r>
            <a:r>
              <a:rPr lang="en-US" sz="1700" dirty="0">
                <a:solidFill>
                  <a:schemeClr val="bg1"/>
                </a:solidFill>
              </a:rPr>
              <a:t> </a:t>
            </a:r>
            <a:r>
              <a:rPr lang="en-US" sz="1700" dirty="0" err="1">
                <a:solidFill>
                  <a:schemeClr val="bg1"/>
                </a:solidFill>
              </a:rPr>
              <a:t>usaha</a:t>
            </a:r>
            <a:r>
              <a:rPr lang="en-US" sz="1700" dirty="0">
                <a:solidFill>
                  <a:schemeClr val="bg1"/>
                </a:solidFill>
              </a:rPr>
              <a:t> </a:t>
            </a:r>
            <a:r>
              <a:rPr lang="en-US" sz="1700" dirty="0" err="1">
                <a:solidFill>
                  <a:schemeClr val="bg1"/>
                </a:solidFill>
              </a:rPr>
              <a:t>berbasis</a:t>
            </a:r>
            <a:r>
              <a:rPr lang="en-US" sz="1700" dirty="0">
                <a:solidFill>
                  <a:schemeClr val="bg1"/>
                </a:solidFill>
              </a:rPr>
              <a:t> </a:t>
            </a:r>
            <a:r>
              <a:rPr lang="en-US" sz="1700" dirty="0" err="1">
                <a:solidFill>
                  <a:schemeClr val="bg1"/>
                </a:solidFill>
              </a:rPr>
              <a:t>pembudidaya</a:t>
            </a:r>
            <a:r>
              <a:rPr lang="en-US" sz="1700" dirty="0">
                <a:solidFill>
                  <a:schemeClr val="bg1"/>
                </a:solidFill>
              </a:rPr>
              <a:t> </a:t>
            </a:r>
            <a:r>
              <a:rPr lang="en-US" sz="1700" dirty="0" err="1">
                <a:solidFill>
                  <a:schemeClr val="bg1"/>
                </a:solidFill>
              </a:rPr>
              <a:t>untuk</a:t>
            </a:r>
            <a:r>
              <a:rPr lang="en-US" sz="1700" dirty="0">
                <a:solidFill>
                  <a:schemeClr val="bg1"/>
                </a:solidFill>
              </a:rPr>
              <a:t> </a:t>
            </a:r>
            <a:r>
              <a:rPr lang="en-US" sz="1700" dirty="0" err="1">
                <a:solidFill>
                  <a:schemeClr val="bg1"/>
                </a:solidFill>
              </a:rPr>
              <a:t>meningkatkan</a:t>
            </a:r>
            <a:r>
              <a:rPr lang="en-US" sz="1700" dirty="0">
                <a:solidFill>
                  <a:schemeClr val="bg1"/>
                </a:solidFill>
              </a:rPr>
              <a:t> </a:t>
            </a:r>
            <a:r>
              <a:rPr lang="en-US" sz="1700" dirty="0" err="1">
                <a:solidFill>
                  <a:schemeClr val="bg1"/>
                </a:solidFill>
              </a:rPr>
              <a:t>fasilitas</a:t>
            </a:r>
            <a:r>
              <a:rPr lang="en-US" sz="1700" dirty="0">
                <a:solidFill>
                  <a:schemeClr val="bg1"/>
                </a:solidFill>
              </a:rPr>
              <a:t> </a:t>
            </a:r>
            <a:r>
              <a:rPr lang="en-US" sz="1700" dirty="0" err="1">
                <a:solidFill>
                  <a:schemeClr val="bg1"/>
                </a:solidFill>
              </a:rPr>
              <a:t>tambak</a:t>
            </a:r>
            <a:r>
              <a:rPr lang="en-US" sz="1700" dirty="0">
                <a:solidFill>
                  <a:schemeClr val="bg1"/>
                </a:solidFill>
              </a:rPr>
              <a:t> </a:t>
            </a:r>
            <a:r>
              <a:rPr lang="en-US" sz="1700" dirty="0" err="1">
                <a:solidFill>
                  <a:schemeClr val="bg1"/>
                </a:solidFill>
              </a:rPr>
              <a:t>mereka</a:t>
            </a:r>
            <a:r>
              <a:rPr lang="en-US" sz="1700" dirty="0">
                <a:solidFill>
                  <a:schemeClr val="bg1"/>
                </a:solidFill>
              </a:rPr>
              <a:t> </a:t>
            </a:r>
            <a:r>
              <a:rPr lang="en-US" sz="1700" dirty="0" err="1">
                <a:solidFill>
                  <a:schemeClr val="bg1"/>
                </a:solidFill>
              </a:rPr>
              <a:t>menggunakan</a:t>
            </a:r>
            <a:r>
              <a:rPr lang="en-US" sz="1700" dirty="0">
                <a:solidFill>
                  <a:schemeClr val="bg1"/>
                </a:solidFill>
              </a:rPr>
              <a:t> model </a:t>
            </a:r>
            <a:r>
              <a:rPr lang="en-US" sz="1700" dirty="0" err="1">
                <a:solidFill>
                  <a:schemeClr val="bg1"/>
                </a:solidFill>
              </a:rPr>
              <a:t>sylvo</a:t>
            </a:r>
            <a:r>
              <a:rPr lang="en-US" sz="1700" dirty="0">
                <a:solidFill>
                  <a:schemeClr val="bg1"/>
                </a:solidFill>
              </a:rPr>
              <a:t> aquaculture </a:t>
            </a:r>
          </a:p>
        </p:txBody>
      </p:sp>
      <p:sp>
        <p:nvSpPr>
          <p:cNvPr id="20" name="Title 3">
            <a:extLst>
              <a:ext uri="{FF2B5EF4-FFF2-40B4-BE49-F238E27FC236}">
                <a16:creationId xmlns:a16="http://schemas.microsoft.com/office/drawing/2014/main" id="{7F8C0498-4C11-4580-85D1-CA3A208BB3D9}"/>
              </a:ext>
            </a:extLst>
          </p:cNvPr>
          <p:cNvSpPr txBox="1">
            <a:spLocks/>
          </p:cNvSpPr>
          <p:nvPr/>
        </p:nvSpPr>
        <p:spPr>
          <a:xfrm>
            <a:off x="368424" y="3833171"/>
            <a:ext cx="3351094" cy="424809"/>
          </a:xfrm>
          <a:prstGeom prst="rect">
            <a:avLst/>
          </a:prstGeom>
          <a:solidFill>
            <a:schemeClr val="accent1">
              <a:lumMod val="60000"/>
              <a:lumOff val="40000"/>
            </a:schemeClr>
          </a:solidFill>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r>
              <a:rPr lang="en-US" sz="1600" b="1" dirty="0">
                <a:solidFill>
                  <a:schemeClr val="bg1"/>
                </a:solidFill>
                <a:latin typeface="+mn-lt"/>
                <a:cs typeface="Calibri"/>
              </a:rPr>
              <a:t>MENINGKATKAN INFRASTRUCTURE DASAR</a:t>
            </a:r>
          </a:p>
        </p:txBody>
      </p:sp>
      <p:sp>
        <p:nvSpPr>
          <p:cNvPr id="21" name="TextBox 20"/>
          <p:cNvSpPr txBox="1"/>
          <p:nvPr/>
        </p:nvSpPr>
        <p:spPr>
          <a:xfrm>
            <a:off x="480659" y="4365216"/>
            <a:ext cx="2857555" cy="1246495"/>
          </a:xfrm>
          <a:prstGeom prst="rect">
            <a:avLst/>
          </a:prstGeom>
          <a:noFill/>
        </p:spPr>
        <p:txBody>
          <a:bodyPr wrap="square" rtlCol="0">
            <a:spAutoFit/>
          </a:bodyPr>
          <a:lstStyle/>
          <a:p>
            <a:pPr>
              <a:lnSpc>
                <a:spcPts val="1840"/>
              </a:lnSpc>
            </a:pPr>
            <a:r>
              <a:rPr lang="en-US" sz="1700" dirty="0" err="1"/>
              <a:t>Memperbaiki</a:t>
            </a:r>
            <a:r>
              <a:rPr lang="en-US" sz="1700" dirty="0"/>
              <a:t> </a:t>
            </a:r>
            <a:r>
              <a:rPr lang="en-US" sz="1700" dirty="0" err="1"/>
              <a:t>saluran</a:t>
            </a:r>
            <a:r>
              <a:rPr lang="en-US" sz="1700" dirty="0"/>
              <a:t> </a:t>
            </a:r>
            <a:r>
              <a:rPr lang="en-US" sz="1700" dirty="0" err="1"/>
              <a:t>tambak</a:t>
            </a:r>
            <a:r>
              <a:rPr lang="en-US" sz="1700" dirty="0"/>
              <a:t>, </a:t>
            </a:r>
            <a:r>
              <a:rPr lang="en-US" sz="1700" dirty="0" err="1"/>
              <a:t>jalan</a:t>
            </a:r>
            <a:r>
              <a:rPr lang="en-US" sz="1700" dirty="0"/>
              <a:t> </a:t>
            </a:r>
            <a:r>
              <a:rPr lang="en-US" sz="1700" dirty="0" err="1"/>
              <a:t>produksi</a:t>
            </a:r>
            <a:r>
              <a:rPr lang="en-US" sz="1700" dirty="0"/>
              <a:t> dan </a:t>
            </a:r>
            <a:r>
              <a:rPr lang="en-US" sz="1700" dirty="0" err="1"/>
              <a:t>menyusun</a:t>
            </a:r>
            <a:r>
              <a:rPr lang="en-US" sz="1700" dirty="0"/>
              <a:t> system </a:t>
            </a:r>
            <a:r>
              <a:rPr lang="en-US" sz="1700" dirty="0" err="1"/>
              <a:t>mekanisme</a:t>
            </a:r>
            <a:r>
              <a:rPr lang="en-US" sz="1700" dirty="0"/>
              <a:t> dan </a:t>
            </a:r>
            <a:r>
              <a:rPr lang="en-US" sz="1700" dirty="0" err="1"/>
              <a:t>pedoman</a:t>
            </a:r>
            <a:r>
              <a:rPr lang="en-US" sz="1700" dirty="0"/>
              <a:t> </a:t>
            </a:r>
            <a:r>
              <a:rPr lang="en-US" sz="1700" dirty="0" err="1"/>
              <a:t>operasional</a:t>
            </a:r>
            <a:r>
              <a:rPr lang="en-US" sz="1700" dirty="0"/>
              <a:t> dan </a:t>
            </a:r>
            <a:r>
              <a:rPr lang="en-US" sz="1700" dirty="0" err="1"/>
              <a:t>perawatan</a:t>
            </a:r>
            <a:r>
              <a:rPr lang="en-US" sz="1700" dirty="0"/>
              <a:t> </a:t>
            </a:r>
          </a:p>
        </p:txBody>
      </p:sp>
      <p:cxnSp>
        <p:nvCxnSpPr>
          <p:cNvPr id="23" name="Straight Connector 22">
            <a:extLst>
              <a:ext uri="{FF2B5EF4-FFF2-40B4-BE49-F238E27FC236}">
                <a16:creationId xmlns:a16="http://schemas.microsoft.com/office/drawing/2014/main" id="{B599684D-D5E0-40EC-AC7D-066830A8B91F}"/>
              </a:ext>
            </a:extLst>
          </p:cNvPr>
          <p:cNvCxnSpPr>
            <a:cxnSpLocks/>
          </p:cNvCxnSpPr>
          <p:nvPr/>
        </p:nvCxnSpPr>
        <p:spPr>
          <a:xfrm flipH="1">
            <a:off x="1524465" y="752044"/>
            <a:ext cx="8842531" cy="0"/>
          </a:xfrm>
          <a:prstGeom prst="line">
            <a:avLst/>
          </a:prstGeom>
          <a:ln w="12700">
            <a:solidFill>
              <a:srgbClr val="0A7BB6"/>
            </a:solidFill>
          </a:ln>
        </p:spPr>
        <p:style>
          <a:lnRef idx="1">
            <a:schemeClr val="accent1"/>
          </a:lnRef>
          <a:fillRef idx="0">
            <a:schemeClr val="accent1"/>
          </a:fillRef>
          <a:effectRef idx="0">
            <a:schemeClr val="accent1"/>
          </a:effectRef>
          <a:fontRef idx="minor">
            <a:schemeClr val="tx1"/>
          </a:fontRef>
        </p:style>
      </p:cxnSp>
      <p:pic>
        <p:nvPicPr>
          <p:cNvPr id="3" name="Picture 2" descr="Diagram&#10;&#10;Description automatically generated">
            <a:extLst>
              <a:ext uri="{FF2B5EF4-FFF2-40B4-BE49-F238E27FC236}">
                <a16:creationId xmlns:a16="http://schemas.microsoft.com/office/drawing/2014/main" id="{F8144157-35C4-45DB-B09A-73671BB126DB}"/>
              </a:ext>
            </a:extLst>
          </p:cNvPr>
          <p:cNvPicPr>
            <a:picLocks noChangeAspect="1"/>
          </p:cNvPicPr>
          <p:nvPr/>
        </p:nvPicPr>
        <p:blipFill rotWithShape="1">
          <a:blip r:embed="rId3"/>
          <a:srcRect l="3679" t="1542" r="3276" b="6063"/>
          <a:stretch/>
        </p:blipFill>
        <p:spPr>
          <a:xfrm>
            <a:off x="3941598" y="1215072"/>
            <a:ext cx="4823082" cy="5062437"/>
          </a:xfrm>
          <a:prstGeom prst="rect">
            <a:avLst/>
          </a:prstGeom>
          <a:ln w="19050">
            <a:solidFill>
              <a:schemeClr val="tx1"/>
            </a:solidFill>
          </a:ln>
        </p:spPr>
      </p:pic>
      <p:sp>
        <p:nvSpPr>
          <p:cNvPr id="2" name="Rectangle 1">
            <a:extLst>
              <a:ext uri="{FF2B5EF4-FFF2-40B4-BE49-F238E27FC236}">
                <a16:creationId xmlns:a16="http://schemas.microsoft.com/office/drawing/2014/main" id="{B8CEFC97-9889-7E9E-BCE3-B65F82EB87CA}"/>
              </a:ext>
            </a:extLst>
          </p:cNvPr>
          <p:cNvSpPr>
            <a:spLocks noChangeArrowheads="1"/>
          </p:cNvSpPr>
          <p:nvPr/>
        </p:nvSpPr>
        <p:spPr bwMode="auto">
          <a:xfrm>
            <a:off x="480659" y="1843011"/>
            <a:ext cx="282854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a:ln>
                  <a:noFill/>
                </a:ln>
                <a:solidFill>
                  <a:srgbClr val="FFFF00"/>
                </a:solidFill>
                <a:effectLst/>
                <a:latin typeface="Abadi" panose="020B0604020104020204" pitchFamily="34" charset="0"/>
              </a:rPr>
              <a:t>Meningkatkan</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tambak</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udang</a:t>
            </a:r>
            <a:r>
              <a:rPr kumimoji="0" lang="en-US" altLang="en-US" sz="1600" b="0" i="0" u="none" strike="noStrike" cap="none" normalizeH="0" baseline="0" dirty="0">
                <a:ln>
                  <a:noFill/>
                </a:ln>
                <a:solidFill>
                  <a:srgbClr val="FFFF00"/>
                </a:solidFill>
                <a:effectLst/>
                <a:latin typeface="Abadi" panose="020B0604020104020204" pitchFamily="34" charset="0"/>
              </a:rPr>
              <a:t> yang </a:t>
            </a:r>
            <a:r>
              <a:rPr kumimoji="0" lang="en-US" altLang="en-US" sz="1600" b="0" i="0" u="none" strike="noStrike" cap="none" normalizeH="0" baseline="0" dirty="0" err="1">
                <a:ln>
                  <a:noFill/>
                </a:ln>
                <a:solidFill>
                  <a:srgbClr val="FFFF00"/>
                </a:solidFill>
                <a:effectLst/>
                <a:latin typeface="Abadi" panose="020B0604020104020204" pitchFamily="34" charset="0"/>
              </a:rPr>
              <a:t>dikelola</a:t>
            </a:r>
            <a:r>
              <a:rPr kumimoji="0" lang="en-US" altLang="en-US" sz="1600" b="0" i="0" u="none" strike="noStrike" cap="none" normalizeH="0" baseline="0" dirty="0">
                <a:ln>
                  <a:noFill/>
                </a:ln>
                <a:solidFill>
                  <a:srgbClr val="FFFF00"/>
                </a:solidFill>
                <a:effectLst/>
                <a:latin typeface="Abadi" panose="020B0604020104020204" pitchFamily="34" charset="0"/>
              </a:rPr>
              <a:t> KKP – </a:t>
            </a:r>
            <a:r>
              <a:rPr kumimoji="0" lang="en-US" altLang="en-US" sz="1600" b="0" i="0" u="none" strike="noStrike" cap="none" normalizeH="0" baseline="0" dirty="0" err="1">
                <a:ln>
                  <a:noFill/>
                </a:ln>
                <a:solidFill>
                  <a:srgbClr val="FFFF00"/>
                </a:solidFill>
                <a:effectLst/>
                <a:latin typeface="Abadi" panose="020B0604020104020204" pitchFamily="34" charset="0"/>
              </a:rPr>
              <a:t>mengikuti</a:t>
            </a:r>
            <a:r>
              <a:rPr kumimoji="0" lang="en-US" altLang="en-US" sz="1600" b="0" i="0" u="none" strike="noStrike" cap="none" normalizeH="0" baseline="0" dirty="0">
                <a:ln>
                  <a:noFill/>
                </a:ln>
                <a:solidFill>
                  <a:srgbClr val="FFFF00"/>
                </a:solidFill>
                <a:effectLst/>
                <a:latin typeface="Abadi" panose="020B0604020104020204" pitchFamily="34" charset="0"/>
              </a:rPr>
              <a:t> model </a:t>
            </a:r>
            <a:r>
              <a:rPr kumimoji="0" lang="en-US" altLang="en-US" sz="1600" b="0" i="0" u="none" strike="noStrike" cap="none" normalizeH="0" baseline="0" dirty="0" err="1">
                <a:ln>
                  <a:noFill/>
                </a:ln>
                <a:solidFill>
                  <a:srgbClr val="FFFF00"/>
                </a:solidFill>
                <a:effectLst/>
                <a:latin typeface="Abadi" panose="020B0604020104020204" pitchFamily="34" charset="0"/>
              </a:rPr>
              <a:t>budidaya</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sylvo</a:t>
            </a:r>
            <a:r>
              <a:rPr kumimoji="0" lang="en-US" altLang="en-US" sz="1600" b="0" i="0" u="none" strike="noStrike" cap="none" normalizeH="0" baseline="0" dirty="0">
                <a:ln>
                  <a:noFill/>
                </a:ln>
                <a:solidFill>
                  <a:srgbClr val="FFFF00"/>
                </a:solidFill>
                <a:effectLst/>
                <a:latin typeface="Abadi" panose="020B0604020104020204" pitchFamily="34" charset="0"/>
              </a:rPr>
              <a:t> – </a:t>
            </a:r>
            <a:r>
              <a:rPr kumimoji="0" lang="en-US" altLang="en-US" sz="1600" b="0" i="0" u="none" strike="noStrike" cap="none" normalizeH="0" baseline="0" dirty="0" err="1">
                <a:ln>
                  <a:noFill/>
                </a:ln>
                <a:solidFill>
                  <a:srgbClr val="FFFF00"/>
                </a:solidFill>
                <a:effectLst/>
                <a:latin typeface="Abadi" panose="020B0604020104020204" pitchFamily="34" charset="0"/>
              </a:rPr>
              <a:t>sebagai</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lokasi</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percontohan</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produksi</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udang</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vaname</a:t>
            </a:r>
            <a:r>
              <a:rPr kumimoji="0" lang="en-US" altLang="en-US" sz="1600" b="0" i="0" u="none" strike="noStrike" cap="none" normalizeH="0" baseline="0" dirty="0">
                <a:ln>
                  <a:noFill/>
                </a:ln>
                <a:solidFill>
                  <a:srgbClr val="FFFF00"/>
                </a:solidFill>
                <a:effectLst/>
                <a:latin typeface="Abadi" panose="020B0604020104020204" pitchFamily="34" charset="0"/>
              </a:rPr>
              <a:t> </a:t>
            </a:r>
          </a:p>
        </p:txBody>
      </p:sp>
      <p:pic>
        <p:nvPicPr>
          <p:cNvPr id="4" name="Google Shape;198;p10">
            <a:extLst>
              <a:ext uri="{FF2B5EF4-FFF2-40B4-BE49-F238E27FC236}">
                <a16:creationId xmlns:a16="http://schemas.microsoft.com/office/drawing/2014/main" id="{DF4B74F1-2D66-791A-0C62-821218BB604E}"/>
              </a:ext>
            </a:extLst>
          </p:cNvPr>
          <p:cNvPicPr preferRelativeResize="0"/>
          <p:nvPr/>
        </p:nvPicPr>
        <p:blipFill rotWithShape="1">
          <a:blip r:embed="rId4">
            <a:alphaModFix/>
          </a:blip>
          <a:srcRect/>
          <a:stretch/>
        </p:blipFill>
        <p:spPr>
          <a:xfrm>
            <a:off x="-1" y="0"/>
            <a:ext cx="2751083" cy="945469"/>
          </a:xfrm>
          <a:prstGeom prst="rect">
            <a:avLst/>
          </a:prstGeom>
          <a:noFill/>
          <a:ln>
            <a:noFill/>
          </a:ln>
        </p:spPr>
      </p:pic>
      <p:pic>
        <p:nvPicPr>
          <p:cNvPr id="6" name="Picture 4" descr="ADB forecasts solid, slightly lower growth in developing Asia | ABS-CBN ...">
            <a:extLst>
              <a:ext uri="{FF2B5EF4-FFF2-40B4-BE49-F238E27FC236}">
                <a16:creationId xmlns:a16="http://schemas.microsoft.com/office/drawing/2014/main" id="{432B1C54-9DED-1595-A16F-C63F067620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05475" y="64153"/>
            <a:ext cx="1020317" cy="6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113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5805" y="1378203"/>
            <a:ext cx="3600000" cy="2314030"/>
          </a:xfrm>
          <a:prstGeom prst="rect">
            <a:avLst/>
          </a:prstGeom>
          <a:solidFill>
            <a:schemeClr val="accent1">
              <a:lumMod val="7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466929" y="3966404"/>
            <a:ext cx="3600000" cy="2314030"/>
          </a:xfrm>
          <a:prstGeom prst="rect">
            <a:avLst/>
          </a:prstGeom>
          <a:solidFill>
            <a:schemeClr val="accent1">
              <a:lumMod val="7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4310889" y="1378726"/>
            <a:ext cx="3600000" cy="2314030"/>
          </a:xfrm>
          <a:prstGeom prst="rect">
            <a:avLst/>
          </a:prstGeom>
          <a:solidFill>
            <a:schemeClr val="accent1">
              <a:lumMod val="7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252813" y="3961037"/>
            <a:ext cx="3600000" cy="2314030"/>
          </a:xfrm>
          <a:prstGeom prst="rect">
            <a:avLst/>
          </a:prstGeom>
          <a:solidFill>
            <a:schemeClr val="accent1">
              <a:lumMod val="7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3">
            <a:extLst>
              <a:ext uri="{FF2B5EF4-FFF2-40B4-BE49-F238E27FC236}">
                <a16:creationId xmlns:a16="http://schemas.microsoft.com/office/drawing/2014/main" id="{7F8C0498-4C11-4580-85D1-CA3A208BB3D9}"/>
              </a:ext>
            </a:extLst>
          </p:cNvPr>
          <p:cNvSpPr>
            <a:spLocks noGrp="1"/>
          </p:cNvSpPr>
          <p:nvPr>
            <p:ph type="title"/>
          </p:nvPr>
        </p:nvSpPr>
        <p:spPr>
          <a:xfrm>
            <a:off x="752075" y="1538828"/>
            <a:ext cx="3153148" cy="428444"/>
          </a:xfrm>
        </p:spPr>
        <p:txBody>
          <a:bodyPr>
            <a:noAutofit/>
          </a:bodyPr>
          <a:lstStyle/>
          <a:p>
            <a:pPr>
              <a:buClr>
                <a:srgbClr val="0070C0"/>
              </a:buClr>
            </a:pPr>
            <a:r>
              <a:rPr lang="en-US" sz="1800" b="1" dirty="0">
                <a:solidFill>
                  <a:schemeClr val="bg1"/>
                </a:solidFill>
                <a:latin typeface="+mn-lt"/>
                <a:cs typeface="Calibri"/>
              </a:rPr>
              <a:t>KAPASITAS PEMBUDIDAYA</a:t>
            </a:r>
          </a:p>
        </p:txBody>
      </p:sp>
      <p:sp>
        <p:nvSpPr>
          <p:cNvPr id="11" name="Title 3">
            <a:extLst>
              <a:ext uri="{FF2B5EF4-FFF2-40B4-BE49-F238E27FC236}">
                <a16:creationId xmlns:a16="http://schemas.microsoft.com/office/drawing/2014/main" id="{7F8C0498-4C11-4580-85D1-CA3A208BB3D9}"/>
              </a:ext>
            </a:extLst>
          </p:cNvPr>
          <p:cNvSpPr txBox="1">
            <a:spLocks/>
          </p:cNvSpPr>
          <p:nvPr/>
        </p:nvSpPr>
        <p:spPr>
          <a:xfrm>
            <a:off x="1101997" y="4120760"/>
            <a:ext cx="2827921" cy="424809"/>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r>
              <a:rPr lang="en-US" sz="1800" b="1" dirty="0">
                <a:solidFill>
                  <a:schemeClr val="bg1"/>
                </a:solidFill>
                <a:latin typeface="+mn-lt"/>
                <a:cs typeface="Calibri"/>
              </a:rPr>
              <a:t>PENGEMBANGAN RENCANA USAHA</a:t>
            </a:r>
          </a:p>
        </p:txBody>
      </p:sp>
      <p:sp>
        <p:nvSpPr>
          <p:cNvPr id="12" name="TextBox 11"/>
          <p:cNvSpPr txBox="1"/>
          <p:nvPr/>
        </p:nvSpPr>
        <p:spPr>
          <a:xfrm>
            <a:off x="909435" y="4646590"/>
            <a:ext cx="2904774" cy="1246495"/>
          </a:xfrm>
          <a:prstGeom prst="rect">
            <a:avLst/>
          </a:prstGeom>
          <a:solidFill>
            <a:schemeClr val="accent1">
              <a:lumMod val="60000"/>
              <a:lumOff val="40000"/>
            </a:schemeClr>
          </a:solidFill>
        </p:spPr>
        <p:txBody>
          <a:bodyPr wrap="square" rtlCol="0">
            <a:spAutoFit/>
          </a:bodyPr>
          <a:lstStyle/>
          <a:p>
            <a:pPr>
              <a:lnSpc>
                <a:spcPts val="1840"/>
              </a:lnSpc>
            </a:pPr>
            <a:r>
              <a:rPr lang="en-US" sz="1700" dirty="0" err="1"/>
              <a:t>Membantu</a:t>
            </a:r>
            <a:r>
              <a:rPr lang="en-US" sz="1700" dirty="0"/>
              <a:t> </a:t>
            </a:r>
            <a:r>
              <a:rPr lang="en-US" sz="1700" dirty="0" err="1"/>
              <a:t>pembudidaya</a:t>
            </a:r>
            <a:r>
              <a:rPr lang="en-US" sz="1700" dirty="0"/>
              <a:t> </a:t>
            </a:r>
            <a:r>
              <a:rPr lang="en-US" sz="1700" dirty="0" err="1"/>
              <a:t>udang</a:t>
            </a:r>
            <a:r>
              <a:rPr lang="en-US" sz="1700" dirty="0"/>
              <a:t> </a:t>
            </a:r>
            <a:r>
              <a:rPr lang="en-US" sz="1700" dirty="0" err="1"/>
              <a:t>untuk</a:t>
            </a:r>
            <a:r>
              <a:rPr lang="en-US" sz="1700" dirty="0"/>
              <a:t> </a:t>
            </a:r>
            <a:r>
              <a:rPr lang="en-US" sz="1700" dirty="0" err="1"/>
              <a:t>mengembangkan</a:t>
            </a:r>
            <a:r>
              <a:rPr lang="en-US" sz="1700" dirty="0"/>
              <a:t> </a:t>
            </a:r>
            <a:r>
              <a:rPr lang="en-US" sz="1700" dirty="0" err="1"/>
              <a:t>rencana</a:t>
            </a:r>
            <a:r>
              <a:rPr lang="en-US" sz="1700" dirty="0"/>
              <a:t> </a:t>
            </a:r>
            <a:r>
              <a:rPr lang="en-US" sz="1700" dirty="0" err="1"/>
              <a:t>usaha</a:t>
            </a:r>
            <a:r>
              <a:rPr lang="en-US" sz="1700" dirty="0"/>
              <a:t>, </a:t>
            </a:r>
            <a:r>
              <a:rPr lang="en-US" sz="1700" dirty="0" err="1"/>
              <a:t>termasuk</a:t>
            </a:r>
            <a:r>
              <a:rPr lang="en-US" sz="1700" dirty="0"/>
              <a:t> </a:t>
            </a:r>
            <a:r>
              <a:rPr lang="en-US" sz="1700" dirty="0" err="1"/>
              <a:t>akses</a:t>
            </a:r>
            <a:r>
              <a:rPr lang="en-US" sz="1700" dirty="0"/>
              <a:t> </a:t>
            </a:r>
            <a:r>
              <a:rPr lang="en-US" sz="1700" dirty="0" err="1"/>
              <a:t>ke</a:t>
            </a:r>
            <a:r>
              <a:rPr lang="en-US" sz="1700" dirty="0"/>
              <a:t> Lembaga </a:t>
            </a:r>
            <a:r>
              <a:rPr lang="en-US" sz="1700" dirty="0" err="1"/>
              <a:t>keuangan</a:t>
            </a:r>
            <a:r>
              <a:rPr lang="en-US" sz="1700" dirty="0"/>
              <a:t> dan strategi </a:t>
            </a:r>
            <a:r>
              <a:rPr lang="en-US" sz="1700" dirty="0" err="1"/>
              <a:t>pemasaran</a:t>
            </a:r>
            <a:endParaRPr lang="en-US" sz="1700" dirty="0"/>
          </a:p>
        </p:txBody>
      </p:sp>
      <p:sp>
        <p:nvSpPr>
          <p:cNvPr id="13" name="Title 3">
            <a:extLst>
              <a:ext uri="{FF2B5EF4-FFF2-40B4-BE49-F238E27FC236}">
                <a16:creationId xmlns:a16="http://schemas.microsoft.com/office/drawing/2014/main" id="{7F8C0498-4C11-4580-85D1-CA3A208BB3D9}"/>
              </a:ext>
            </a:extLst>
          </p:cNvPr>
          <p:cNvSpPr txBox="1">
            <a:spLocks/>
          </p:cNvSpPr>
          <p:nvPr/>
        </p:nvSpPr>
        <p:spPr>
          <a:xfrm>
            <a:off x="4466699" y="1490063"/>
            <a:ext cx="3133691" cy="424808"/>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r>
              <a:rPr lang="en-US" sz="1800" b="1" dirty="0">
                <a:solidFill>
                  <a:schemeClr val="bg1"/>
                </a:solidFill>
                <a:latin typeface="+mn-lt"/>
                <a:cs typeface="Calibri"/>
              </a:rPr>
              <a:t>INDOGAP &amp; STELINA</a:t>
            </a:r>
          </a:p>
        </p:txBody>
      </p:sp>
      <p:sp>
        <p:nvSpPr>
          <p:cNvPr id="15" name="Title 3">
            <a:extLst>
              <a:ext uri="{FF2B5EF4-FFF2-40B4-BE49-F238E27FC236}">
                <a16:creationId xmlns:a16="http://schemas.microsoft.com/office/drawing/2014/main" id="{7F8C0498-4C11-4580-85D1-CA3A208BB3D9}"/>
              </a:ext>
            </a:extLst>
          </p:cNvPr>
          <p:cNvSpPr txBox="1">
            <a:spLocks/>
          </p:cNvSpPr>
          <p:nvPr/>
        </p:nvSpPr>
        <p:spPr>
          <a:xfrm>
            <a:off x="8420634" y="1490061"/>
            <a:ext cx="2827921" cy="424809"/>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r>
              <a:rPr lang="en-US" sz="1800" b="1" dirty="0">
                <a:solidFill>
                  <a:schemeClr val="bg1"/>
                </a:solidFill>
                <a:latin typeface="+mn-lt"/>
                <a:cs typeface="Calibri"/>
              </a:rPr>
              <a:t>REGULATORY</a:t>
            </a:r>
          </a:p>
        </p:txBody>
      </p:sp>
      <p:sp>
        <p:nvSpPr>
          <p:cNvPr id="17" name="Rectangle 16"/>
          <p:cNvSpPr/>
          <p:nvPr/>
        </p:nvSpPr>
        <p:spPr>
          <a:xfrm>
            <a:off x="8096195" y="1389961"/>
            <a:ext cx="3600000" cy="2314800"/>
          </a:xfrm>
          <a:prstGeom prst="rect">
            <a:avLst/>
          </a:prstGeom>
          <a:solidFill>
            <a:schemeClr val="accent1">
              <a:lumMod val="7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8096195" y="3966019"/>
            <a:ext cx="3600000" cy="2314800"/>
          </a:xfrm>
          <a:prstGeom prst="rect">
            <a:avLst/>
          </a:prstGeom>
          <a:solidFill>
            <a:schemeClr val="accent5">
              <a:lumMod val="7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3">
            <a:extLst>
              <a:ext uri="{FF2B5EF4-FFF2-40B4-BE49-F238E27FC236}">
                <a16:creationId xmlns:a16="http://schemas.microsoft.com/office/drawing/2014/main" id="{7F8C0498-4C11-4580-85D1-CA3A208BB3D9}"/>
              </a:ext>
            </a:extLst>
          </p:cNvPr>
          <p:cNvSpPr txBox="1">
            <a:spLocks/>
          </p:cNvSpPr>
          <p:nvPr/>
        </p:nvSpPr>
        <p:spPr>
          <a:xfrm>
            <a:off x="4763522" y="4132154"/>
            <a:ext cx="2578581" cy="424809"/>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r>
              <a:rPr lang="en-US" sz="1800" b="1" dirty="0">
                <a:solidFill>
                  <a:schemeClr val="bg1"/>
                </a:solidFill>
                <a:latin typeface="+mn-lt"/>
                <a:cs typeface="Calibri"/>
              </a:rPr>
              <a:t>PENGETAHUAN DAN KETRFAMPILAN</a:t>
            </a:r>
          </a:p>
        </p:txBody>
      </p:sp>
      <p:sp>
        <p:nvSpPr>
          <p:cNvPr id="21" name="TextBox 20"/>
          <p:cNvSpPr txBox="1"/>
          <p:nvPr/>
        </p:nvSpPr>
        <p:spPr>
          <a:xfrm>
            <a:off x="4533858" y="4612840"/>
            <a:ext cx="2880351" cy="1015663"/>
          </a:xfrm>
          <a:prstGeom prst="rect">
            <a:avLst/>
          </a:prstGeom>
          <a:solidFill>
            <a:schemeClr val="accent1">
              <a:lumMod val="60000"/>
              <a:lumOff val="40000"/>
            </a:schemeClr>
          </a:solidFill>
        </p:spPr>
        <p:txBody>
          <a:bodyPr wrap="square" rtlCol="0">
            <a:spAutoFit/>
          </a:bodyPr>
          <a:lstStyle/>
          <a:p>
            <a:pPr>
              <a:lnSpc>
                <a:spcPts val="1840"/>
              </a:lnSpc>
            </a:pPr>
            <a:r>
              <a:rPr lang="en-US" sz="1700" dirty="0" err="1"/>
              <a:t>Meningkatkan</a:t>
            </a:r>
            <a:r>
              <a:rPr lang="en-US" sz="1700" dirty="0"/>
              <a:t> </a:t>
            </a:r>
            <a:r>
              <a:rPr lang="en-US" sz="1700" dirty="0" err="1"/>
              <a:t>ketrampilan</a:t>
            </a:r>
            <a:r>
              <a:rPr lang="en-US" sz="1700" dirty="0"/>
              <a:t> dan </a:t>
            </a:r>
            <a:r>
              <a:rPr lang="en-US" sz="1700" dirty="0" err="1"/>
              <a:t>pengetahuan</a:t>
            </a:r>
            <a:r>
              <a:rPr lang="en-US" sz="1700" dirty="0"/>
              <a:t> </a:t>
            </a:r>
            <a:r>
              <a:rPr lang="en-US" sz="1700" dirty="0" err="1"/>
              <a:t>staf</a:t>
            </a:r>
            <a:r>
              <a:rPr lang="en-US" sz="1700" dirty="0"/>
              <a:t> UPT DJPB pada </a:t>
            </a:r>
            <a:r>
              <a:rPr lang="en-US" sz="1700" dirty="0" err="1"/>
              <a:t>teknologi</a:t>
            </a:r>
            <a:r>
              <a:rPr lang="en-US" sz="1700" dirty="0"/>
              <a:t> dan </a:t>
            </a:r>
            <a:r>
              <a:rPr lang="en-US" sz="1700" dirty="0" err="1"/>
              <a:t>budidaya</a:t>
            </a:r>
            <a:r>
              <a:rPr lang="en-US" sz="1700" dirty="0"/>
              <a:t> </a:t>
            </a:r>
            <a:r>
              <a:rPr lang="en-US" sz="1700" dirty="0" err="1"/>
              <a:t>berkelanjutan</a:t>
            </a:r>
            <a:endParaRPr lang="en-US" sz="1700" dirty="0"/>
          </a:p>
        </p:txBody>
      </p:sp>
      <p:sp>
        <p:nvSpPr>
          <p:cNvPr id="23" name="TextBox 22"/>
          <p:cNvSpPr txBox="1"/>
          <p:nvPr/>
        </p:nvSpPr>
        <p:spPr>
          <a:xfrm>
            <a:off x="2516624" y="132159"/>
            <a:ext cx="7671249" cy="400110"/>
          </a:xfrm>
          <a:prstGeom prst="rect">
            <a:avLst/>
          </a:prstGeom>
          <a:noFill/>
        </p:spPr>
        <p:txBody>
          <a:bodyPr wrap="square" rtlCol="0">
            <a:spAutoFit/>
          </a:bodyPr>
          <a:lstStyle/>
          <a:p>
            <a:r>
              <a:rPr lang="en-US" sz="2000" b="1" dirty="0">
                <a:latin typeface="Segoe UI Black" panose="020B0A02040204020203" pitchFamily="34" charset="0"/>
                <a:ea typeface="Segoe UI Black" panose="020B0A02040204020203" pitchFamily="34" charset="0"/>
                <a:cs typeface="+mj-cs"/>
              </a:rPr>
              <a:t>Output 3: </a:t>
            </a:r>
            <a:r>
              <a:rPr lang="en-US" sz="2000" b="1" dirty="0" err="1">
                <a:latin typeface="Segoe UI Black" panose="020B0A02040204020203" pitchFamily="34" charset="0"/>
                <a:ea typeface="Segoe UI Black" panose="020B0A02040204020203" pitchFamily="34" charset="0"/>
                <a:cs typeface="+mj-cs"/>
              </a:rPr>
              <a:t>Penguatan</a:t>
            </a:r>
            <a:r>
              <a:rPr lang="en-US" sz="2000" b="1" dirty="0">
                <a:latin typeface="Segoe UI Black" panose="020B0A02040204020203" pitchFamily="34" charset="0"/>
                <a:ea typeface="Segoe UI Black" panose="020B0A02040204020203" pitchFamily="34" charset="0"/>
                <a:cs typeface="+mj-cs"/>
              </a:rPr>
              <a:t> </a:t>
            </a:r>
            <a:r>
              <a:rPr lang="en-US" sz="2000" b="1" dirty="0" err="1">
                <a:latin typeface="Segoe UI Black" panose="020B0A02040204020203" pitchFamily="34" charset="0"/>
                <a:ea typeface="Segoe UI Black" panose="020B0A02040204020203" pitchFamily="34" charset="0"/>
                <a:cs typeface="+mj-cs"/>
              </a:rPr>
              <a:t>Rantai</a:t>
            </a:r>
            <a:r>
              <a:rPr lang="en-US" sz="2000" b="1" dirty="0">
                <a:latin typeface="Segoe UI Black" panose="020B0A02040204020203" pitchFamily="34" charset="0"/>
                <a:ea typeface="Segoe UI Black" panose="020B0A02040204020203" pitchFamily="34" charset="0"/>
                <a:cs typeface="+mj-cs"/>
              </a:rPr>
              <a:t> Nilai </a:t>
            </a:r>
            <a:r>
              <a:rPr lang="en-US" sz="2000" b="1" dirty="0" err="1">
                <a:latin typeface="Segoe UI Black" panose="020B0A02040204020203" pitchFamily="34" charset="0"/>
                <a:ea typeface="Segoe UI Black" panose="020B0A02040204020203" pitchFamily="34" charset="0"/>
                <a:cs typeface="+mj-cs"/>
              </a:rPr>
              <a:t>Budidaya</a:t>
            </a:r>
            <a:r>
              <a:rPr lang="en-US" sz="2000" b="1" dirty="0">
                <a:latin typeface="Segoe UI Black" panose="020B0A02040204020203" pitchFamily="34" charset="0"/>
                <a:ea typeface="Segoe UI Black" panose="020B0A02040204020203" pitchFamily="34" charset="0"/>
                <a:cs typeface="+mj-cs"/>
              </a:rPr>
              <a:t> </a:t>
            </a:r>
            <a:r>
              <a:rPr lang="en-US" sz="2000" b="1" dirty="0" err="1">
                <a:latin typeface="Segoe UI Black" panose="020B0A02040204020203" pitchFamily="34" charset="0"/>
                <a:ea typeface="Segoe UI Black" panose="020B0A02040204020203" pitchFamily="34" charset="0"/>
                <a:cs typeface="+mj-cs"/>
              </a:rPr>
              <a:t>Udang</a:t>
            </a:r>
            <a:r>
              <a:rPr lang="en-US" sz="2000" b="1" dirty="0">
                <a:latin typeface="Segoe UI Black" panose="020B0A02040204020203" pitchFamily="34" charset="0"/>
                <a:ea typeface="Segoe UI Black" panose="020B0A02040204020203" pitchFamily="34" charset="0"/>
                <a:cs typeface="+mj-cs"/>
              </a:rPr>
              <a:t> </a:t>
            </a:r>
          </a:p>
        </p:txBody>
      </p:sp>
      <p:sp>
        <p:nvSpPr>
          <p:cNvPr id="24" name="Title 3">
            <a:extLst>
              <a:ext uri="{FF2B5EF4-FFF2-40B4-BE49-F238E27FC236}">
                <a16:creationId xmlns:a16="http://schemas.microsoft.com/office/drawing/2014/main" id="{7F8C0498-4C11-4580-85D1-CA3A208BB3D9}"/>
              </a:ext>
            </a:extLst>
          </p:cNvPr>
          <p:cNvSpPr txBox="1">
            <a:spLocks/>
          </p:cNvSpPr>
          <p:nvPr/>
        </p:nvSpPr>
        <p:spPr>
          <a:xfrm>
            <a:off x="8329349" y="1443131"/>
            <a:ext cx="3133691" cy="424808"/>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70C0"/>
              </a:buClr>
            </a:pPr>
            <a:r>
              <a:rPr lang="en-US" sz="1800" b="1" dirty="0">
                <a:solidFill>
                  <a:schemeClr val="bg1"/>
                </a:solidFill>
                <a:latin typeface="+mn-lt"/>
                <a:cs typeface="Calibri"/>
              </a:rPr>
              <a:t>MANAGEMEN PROYEK</a:t>
            </a:r>
          </a:p>
        </p:txBody>
      </p:sp>
      <p:sp>
        <p:nvSpPr>
          <p:cNvPr id="25" name="TextBox 24"/>
          <p:cNvSpPr txBox="1"/>
          <p:nvPr/>
        </p:nvSpPr>
        <p:spPr>
          <a:xfrm>
            <a:off x="8141711" y="1837028"/>
            <a:ext cx="3554484" cy="1246495"/>
          </a:xfrm>
          <a:prstGeom prst="rect">
            <a:avLst/>
          </a:prstGeom>
          <a:solidFill>
            <a:schemeClr val="accent1">
              <a:lumMod val="60000"/>
              <a:lumOff val="40000"/>
            </a:schemeClr>
          </a:solidFill>
        </p:spPr>
        <p:txBody>
          <a:bodyPr wrap="square" rtlCol="0">
            <a:spAutoFit/>
          </a:bodyPr>
          <a:lstStyle/>
          <a:p>
            <a:pPr marL="285750" indent="-285750">
              <a:lnSpc>
                <a:spcPts val="1840"/>
              </a:lnSpc>
              <a:buFont typeface="Arial" charset="0"/>
              <a:buChar char="•"/>
            </a:pPr>
            <a:r>
              <a:rPr lang="en-US" sz="1700" dirty="0" err="1">
                <a:solidFill>
                  <a:srgbClr val="FFFF00"/>
                </a:solidFill>
              </a:rPr>
              <a:t>Mendukung</a:t>
            </a:r>
            <a:r>
              <a:rPr lang="en-US" sz="1700" dirty="0">
                <a:solidFill>
                  <a:srgbClr val="FFFF00"/>
                </a:solidFill>
              </a:rPr>
              <a:t> KKP </a:t>
            </a:r>
            <a:r>
              <a:rPr lang="en-US" sz="1700" dirty="0" err="1">
                <a:solidFill>
                  <a:srgbClr val="FFFF00"/>
                </a:solidFill>
              </a:rPr>
              <a:t>dalam</a:t>
            </a:r>
            <a:r>
              <a:rPr lang="en-US" sz="1700" dirty="0">
                <a:solidFill>
                  <a:srgbClr val="FFFF00"/>
                </a:solidFill>
              </a:rPr>
              <a:t> </a:t>
            </a:r>
            <a:r>
              <a:rPr lang="en-US" sz="1700" dirty="0" err="1">
                <a:solidFill>
                  <a:srgbClr val="FFFF00"/>
                </a:solidFill>
              </a:rPr>
              <a:t>pengawasan</a:t>
            </a:r>
            <a:r>
              <a:rPr lang="en-US" sz="1700" dirty="0">
                <a:solidFill>
                  <a:srgbClr val="FFFF00"/>
                </a:solidFill>
              </a:rPr>
              <a:t> </a:t>
            </a:r>
            <a:r>
              <a:rPr lang="en-US" sz="1700" dirty="0" err="1">
                <a:solidFill>
                  <a:srgbClr val="FFFF00"/>
                </a:solidFill>
              </a:rPr>
              <a:t>proyek</a:t>
            </a:r>
            <a:r>
              <a:rPr lang="en-US" sz="1700" dirty="0">
                <a:solidFill>
                  <a:srgbClr val="FFFF00"/>
                </a:solidFill>
              </a:rPr>
              <a:t> dan  </a:t>
            </a:r>
            <a:r>
              <a:rPr lang="en-US" sz="1700" dirty="0" err="1">
                <a:solidFill>
                  <a:srgbClr val="FFFF00"/>
                </a:solidFill>
              </a:rPr>
              <a:t>penguatan</a:t>
            </a:r>
            <a:r>
              <a:rPr lang="en-US" sz="1700" dirty="0">
                <a:solidFill>
                  <a:srgbClr val="FFFF00"/>
                </a:solidFill>
              </a:rPr>
              <a:t> </a:t>
            </a:r>
            <a:r>
              <a:rPr lang="en-US" sz="1700" dirty="0" err="1">
                <a:solidFill>
                  <a:srgbClr val="FFFF00"/>
                </a:solidFill>
              </a:rPr>
              <a:t>kapasitas</a:t>
            </a:r>
            <a:r>
              <a:rPr lang="en-US" sz="1700" dirty="0">
                <a:solidFill>
                  <a:srgbClr val="FFFF00"/>
                </a:solidFill>
              </a:rPr>
              <a:t> </a:t>
            </a:r>
            <a:r>
              <a:rPr lang="en-US" sz="1700" dirty="0" err="1">
                <a:solidFill>
                  <a:srgbClr val="FFFF00"/>
                </a:solidFill>
              </a:rPr>
              <a:t>staf</a:t>
            </a:r>
            <a:r>
              <a:rPr lang="en-US" sz="1700" dirty="0">
                <a:solidFill>
                  <a:srgbClr val="FFFF00"/>
                </a:solidFill>
              </a:rPr>
              <a:t>  KKP </a:t>
            </a:r>
            <a:r>
              <a:rPr lang="en-US" sz="1700" dirty="0" err="1">
                <a:solidFill>
                  <a:srgbClr val="FFFF00"/>
                </a:solidFill>
              </a:rPr>
              <a:t>dengan</a:t>
            </a:r>
            <a:r>
              <a:rPr lang="en-US" sz="1700" dirty="0">
                <a:solidFill>
                  <a:srgbClr val="FFFF00"/>
                </a:solidFill>
              </a:rPr>
              <a:t>  </a:t>
            </a:r>
            <a:r>
              <a:rPr lang="en-US" sz="1700" dirty="0" err="1">
                <a:solidFill>
                  <a:srgbClr val="FFFF00"/>
                </a:solidFill>
              </a:rPr>
              <a:t>mempertimbangkan</a:t>
            </a:r>
            <a:r>
              <a:rPr lang="en-US" sz="1700" dirty="0">
                <a:solidFill>
                  <a:srgbClr val="FFFF00"/>
                </a:solidFill>
              </a:rPr>
              <a:t> </a:t>
            </a:r>
            <a:r>
              <a:rPr lang="en-US" sz="1700" dirty="0" err="1">
                <a:solidFill>
                  <a:srgbClr val="FFFF00"/>
                </a:solidFill>
              </a:rPr>
              <a:t>dimensi</a:t>
            </a:r>
            <a:r>
              <a:rPr lang="en-US" sz="1700" dirty="0">
                <a:solidFill>
                  <a:srgbClr val="FFFF00"/>
                </a:solidFill>
              </a:rPr>
              <a:t> </a:t>
            </a:r>
            <a:r>
              <a:rPr lang="en-US" sz="1700" dirty="0" err="1">
                <a:solidFill>
                  <a:srgbClr val="FFFF00"/>
                </a:solidFill>
              </a:rPr>
              <a:t>sosial</a:t>
            </a:r>
            <a:r>
              <a:rPr lang="en-US" sz="1700" dirty="0">
                <a:solidFill>
                  <a:srgbClr val="FFFF00"/>
                </a:solidFill>
              </a:rPr>
              <a:t> dan  gender </a:t>
            </a:r>
          </a:p>
        </p:txBody>
      </p:sp>
      <p:cxnSp>
        <p:nvCxnSpPr>
          <p:cNvPr id="26" name="Straight Connector 25">
            <a:extLst>
              <a:ext uri="{FF2B5EF4-FFF2-40B4-BE49-F238E27FC236}">
                <a16:creationId xmlns:a16="http://schemas.microsoft.com/office/drawing/2014/main" id="{B599684D-D5E0-40EC-AC7D-066830A8B91F}"/>
              </a:ext>
            </a:extLst>
          </p:cNvPr>
          <p:cNvCxnSpPr>
            <a:cxnSpLocks/>
          </p:cNvCxnSpPr>
          <p:nvPr/>
        </p:nvCxnSpPr>
        <p:spPr>
          <a:xfrm flipH="1" flipV="1">
            <a:off x="354033" y="840993"/>
            <a:ext cx="11513712" cy="0"/>
          </a:xfrm>
          <a:prstGeom prst="line">
            <a:avLst/>
          </a:prstGeom>
          <a:ln w="12700">
            <a:solidFill>
              <a:srgbClr val="0A7BB6"/>
            </a:solidFill>
          </a:ln>
        </p:spPr>
        <p:style>
          <a:lnRef idx="1">
            <a:schemeClr val="accent1"/>
          </a:lnRef>
          <a:fillRef idx="0">
            <a:schemeClr val="accent1"/>
          </a:fillRef>
          <a:effectRef idx="0">
            <a:schemeClr val="accent1"/>
          </a:effectRef>
          <a:fontRef idx="minor">
            <a:schemeClr val="tx1"/>
          </a:fontRef>
        </p:style>
      </p:cxnSp>
      <p:sp>
        <p:nvSpPr>
          <p:cNvPr id="3" name="Rectangle 1">
            <a:extLst>
              <a:ext uri="{FF2B5EF4-FFF2-40B4-BE49-F238E27FC236}">
                <a16:creationId xmlns:a16="http://schemas.microsoft.com/office/drawing/2014/main" id="{7E2BD8DF-1F66-86AF-CBFC-CCD1CAF8E248}"/>
              </a:ext>
            </a:extLst>
          </p:cNvPr>
          <p:cNvSpPr>
            <a:spLocks noChangeArrowheads="1"/>
          </p:cNvSpPr>
          <p:nvPr/>
        </p:nvSpPr>
        <p:spPr bwMode="auto">
          <a:xfrm>
            <a:off x="929811" y="1925696"/>
            <a:ext cx="2478024" cy="1323439"/>
          </a:xfrm>
          <a:prstGeom prst="rect">
            <a:avLst/>
          </a:prstGeom>
          <a:solidFill>
            <a:schemeClr val="accent1">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a:ln>
                  <a:noFill/>
                </a:ln>
                <a:solidFill>
                  <a:srgbClr val="FFFF00"/>
                </a:solidFill>
                <a:effectLst/>
                <a:latin typeface="Abadi" panose="020B0604020104020204" pitchFamily="34" charset="0"/>
              </a:rPr>
              <a:t>Membangun</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kapasitas</a:t>
            </a:r>
            <a:r>
              <a:rPr kumimoji="0" lang="en-US" altLang="en-US" sz="1600" b="0" i="0" u="none" strike="noStrike" cap="none" normalizeH="0" baseline="0" dirty="0">
                <a:ln>
                  <a:noFill/>
                </a:ln>
                <a:solidFill>
                  <a:srgbClr val="FFFF00"/>
                </a:solidFill>
                <a:effectLst/>
                <a:latin typeface="Abadi" panose="020B0604020104020204" pitchFamily="34" charset="0"/>
              </a:rPr>
              <a:t> </a:t>
            </a:r>
            <a:r>
              <a:rPr lang="en-US" altLang="en-US" sz="1600" dirty="0" err="1">
                <a:solidFill>
                  <a:srgbClr val="FFFF00"/>
                </a:solidFill>
                <a:latin typeface="Abadi" panose="020B0604020104020204" pitchFamily="34" charset="0"/>
              </a:rPr>
              <a:t>pembudidaya</a:t>
            </a:r>
            <a:r>
              <a:rPr lang="en-US" altLang="en-US" sz="1600" dirty="0">
                <a:solidFill>
                  <a:srgbClr val="FFFF00"/>
                </a:solidFill>
                <a:latin typeface="Abadi" panose="020B0604020104020204" pitchFamily="34" charset="0"/>
              </a:rPr>
              <a:t> </a:t>
            </a:r>
            <a:r>
              <a:rPr lang="en-US" altLang="en-US" sz="1600" dirty="0" err="1">
                <a:solidFill>
                  <a:srgbClr val="FFFF00"/>
                </a:solidFill>
                <a:latin typeface="Abadi" panose="020B0604020104020204" pitchFamily="34" charset="0"/>
              </a:rPr>
              <a:t>udang</a:t>
            </a:r>
            <a:r>
              <a:rPr lang="en-US" altLang="en-US" sz="1600" dirty="0">
                <a:solidFill>
                  <a:srgbClr val="FFFF00"/>
                </a:solidFill>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dalam</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pengelolaan</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induk</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pengendalian</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penyakit</a:t>
            </a:r>
            <a:r>
              <a:rPr kumimoji="0" lang="en-US" altLang="en-US" sz="1600" b="0" i="0" u="none" strike="noStrike" cap="none" normalizeH="0" baseline="0" dirty="0">
                <a:ln>
                  <a:noFill/>
                </a:ln>
                <a:solidFill>
                  <a:srgbClr val="FFFF00"/>
                </a:solidFill>
                <a:effectLst/>
                <a:latin typeface="Abadi" panose="020B0604020104020204" pitchFamily="34" charset="0"/>
              </a:rPr>
              <a:t>, dan </a:t>
            </a:r>
            <a:r>
              <a:rPr kumimoji="0" lang="en-US" altLang="en-US" sz="1600" b="0" i="0" u="none" strike="noStrike" cap="none" normalizeH="0" baseline="0" dirty="0" err="1">
                <a:ln>
                  <a:noFill/>
                </a:ln>
                <a:solidFill>
                  <a:srgbClr val="FFFF00"/>
                </a:solidFill>
                <a:effectLst/>
                <a:latin typeface="Abadi" panose="020B0604020104020204" pitchFamily="34" charset="0"/>
              </a:rPr>
              <a:t>keamanan</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pangan</a:t>
            </a:r>
            <a:r>
              <a:rPr kumimoji="0" lang="en-US" altLang="en-US" sz="1600" b="0" i="0" u="none" strike="noStrike" cap="none" normalizeH="0" baseline="0" dirty="0">
                <a:ln>
                  <a:noFill/>
                </a:ln>
                <a:solidFill>
                  <a:srgbClr val="FFFF00"/>
                </a:solidFill>
                <a:effectLst/>
                <a:latin typeface="Abadi" panose="020B0604020104020204" pitchFamily="34" charset="0"/>
              </a:rPr>
              <a:t> </a:t>
            </a:r>
          </a:p>
        </p:txBody>
      </p:sp>
      <p:sp>
        <p:nvSpPr>
          <p:cNvPr id="4" name="Rectangle 2">
            <a:extLst>
              <a:ext uri="{FF2B5EF4-FFF2-40B4-BE49-F238E27FC236}">
                <a16:creationId xmlns:a16="http://schemas.microsoft.com/office/drawing/2014/main" id="{3E262A63-D5D8-FBBF-DD31-E256B2E2FF97}"/>
              </a:ext>
            </a:extLst>
          </p:cNvPr>
          <p:cNvSpPr>
            <a:spLocks noChangeArrowheads="1"/>
          </p:cNvSpPr>
          <p:nvPr/>
        </p:nvSpPr>
        <p:spPr bwMode="auto">
          <a:xfrm>
            <a:off x="4727448" y="1838250"/>
            <a:ext cx="2872942" cy="1569660"/>
          </a:xfrm>
          <a:prstGeom prst="rect">
            <a:avLst/>
          </a:prstGeom>
          <a:solidFill>
            <a:schemeClr val="accent1">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a:ln>
                  <a:noFill/>
                </a:ln>
                <a:solidFill>
                  <a:srgbClr val="FFFF00"/>
                </a:solidFill>
                <a:effectLst/>
                <a:latin typeface="Abadi" panose="020B0604020104020204" pitchFamily="34" charset="0"/>
              </a:rPr>
              <a:t>Memfasilitasi</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registrasi</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indukan</a:t>
            </a:r>
            <a:r>
              <a:rPr kumimoji="0" lang="en-US" altLang="en-US" sz="1600" b="0" i="0" u="none" strike="noStrike" cap="none" normalizeH="0" baseline="0" dirty="0">
                <a:ln>
                  <a:noFill/>
                </a:ln>
                <a:solidFill>
                  <a:srgbClr val="FFFF00"/>
                </a:solidFill>
                <a:effectLst/>
                <a:latin typeface="Abadi" panose="020B0604020104020204" pitchFamily="34" charset="0"/>
              </a:rPr>
              <a:t> dan </a:t>
            </a:r>
            <a:r>
              <a:rPr kumimoji="0" lang="en-US" altLang="en-US" sz="1600" b="0" i="0" u="none" strike="noStrike" cap="none" normalizeH="0" baseline="0" dirty="0" err="1">
                <a:ln>
                  <a:noFill/>
                </a:ln>
                <a:solidFill>
                  <a:srgbClr val="FFFF00"/>
                </a:solidFill>
                <a:effectLst/>
                <a:latin typeface="Abadi" panose="020B0604020104020204" pitchFamily="34" charset="0"/>
              </a:rPr>
              <a:t>pemasok</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pakan</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pembudidaya</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udang</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agregator</a:t>
            </a:r>
            <a:r>
              <a:rPr kumimoji="0" lang="en-US" altLang="en-US" sz="1600" b="0" i="0" u="none" strike="noStrike" cap="none" normalizeH="0" baseline="0" dirty="0">
                <a:ln>
                  <a:noFill/>
                </a:ln>
                <a:solidFill>
                  <a:srgbClr val="FFFF00"/>
                </a:solidFill>
                <a:effectLst/>
                <a:latin typeface="Abadi" panose="020B0604020104020204" pitchFamily="34" charset="0"/>
              </a:rPr>
              <a:t>, dan </a:t>
            </a:r>
            <a:r>
              <a:rPr kumimoji="0" lang="en-US" altLang="en-US" sz="1600" b="0" i="0" u="none" strike="noStrike" cap="none" normalizeH="0" baseline="0" dirty="0" err="1">
                <a:ln>
                  <a:noFill/>
                </a:ln>
                <a:solidFill>
                  <a:srgbClr val="FFFF00"/>
                </a:solidFill>
                <a:effectLst/>
                <a:latin typeface="Abadi" panose="020B0604020104020204" pitchFamily="34" charset="0"/>
              </a:rPr>
              <a:t>pengolah</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ke</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dalam</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sistem</a:t>
            </a:r>
            <a:r>
              <a:rPr kumimoji="0" lang="en-US" altLang="en-US" sz="1600" b="0" i="0" u="none" strike="noStrike" cap="none" normalizeH="0" baseline="0" dirty="0">
                <a:ln>
                  <a:noFill/>
                </a:ln>
                <a:solidFill>
                  <a:srgbClr val="FFFF00"/>
                </a:solidFill>
                <a:effectLst/>
                <a:latin typeface="Abadi" panose="020B0604020104020204" pitchFamily="34" charset="0"/>
              </a:rPr>
              <a:t> INDOGAP dan </a:t>
            </a:r>
            <a:r>
              <a:rPr kumimoji="0" lang="en-US" altLang="en-US" sz="1600" b="0" i="0" u="none" strike="noStrike" cap="none" normalizeH="0" baseline="0" dirty="0" err="1">
                <a:ln>
                  <a:noFill/>
                </a:ln>
                <a:solidFill>
                  <a:srgbClr val="FFFF00"/>
                </a:solidFill>
                <a:effectLst/>
                <a:latin typeface="Abadi" panose="020B0604020104020204" pitchFamily="34" charset="0"/>
              </a:rPr>
              <a:t>registrasi</a:t>
            </a:r>
            <a:r>
              <a:rPr kumimoji="0" lang="en-US" altLang="en-US" sz="1600" b="0" i="0" u="none" strike="noStrike" cap="none" normalizeH="0" baseline="0" dirty="0">
                <a:ln>
                  <a:noFill/>
                </a:ln>
                <a:solidFill>
                  <a:srgbClr val="FFFF00"/>
                </a:solidFill>
                <a:effectLst/>
                <a:latin typeface="Abadi" panose="020B0604020104020204" pitchFamily="34" charset="0"/>
              </a:rPr>
              <a:t> </a:t>
            </a:r>
            <a:r>
              <a:rPr kumimoji="0" lang="en-US" altLang="en-US" sz="1600" b="0" i="0" u="none" strike="noStrike" cap="none" normalizeH="0" baseline="0" dirty="0" err="1">
                <a:ln>
                  <a:noFill/>
                </a:ln>
                <a:solidFill>
                  <a:srgbClr val="FFFF00"/>
                </a:solidFill>
                <a:effectLst/>
                <a:latin typeface="Abadi" panose="020B0604020104020204" pitchFamily="34" charset="0"/>
              </a:rPr>
              <a:t>transaksi</a:t>
            </a:r>
            <a:r>
              <a:rPr kumimoji="0" lang="en-US" altLang="en-US" sz="1600" b="0" i="0" u="none" strike="noStrike" cap="none" normalizeH="0" baseline="0" dirty="0">
                <a:ln>
                  <a:noFill/>
                </a:ln>
                <a:solidFill>
                  <a:srgbClr val="FFFF00"/>
                </a:solidFill>
                <a:effectLst/>
                <a:latin typeface="Abadi" panose="020B0604020104020204" pitchFamily="34" charset="0"/>
              </a:rPr>
              <a:t> di STELINA </a:t>
            </a:r>
          </a:p>
        </p:txBody>
      </p:sp>
      <p:pic>
        <p:nvPicPr>
          <p:cNvPr id="10" name="Google Shape;198;p10">
            <a:extLst>
              <a:ext uri="{FF2B5EF4-FFF2-40B4-BE49-F238E27FC236}">
                <a16:creationId xmlns:a16="http://schemas.microsoft.com/office/drawing/2014/main" id="{A31813C5-F6F6-DAFA-B12B-F82DE5BE9F0D}"/>
              </a:ext>
            </a:extLst>
          </p:cNvPr>
          <p:cNvPicPr preferRelativeResize="0"/>
          <p:nvPr/>
        </p:nvPicPr>
        <p:blipFill rotWithShape="1">
          <a:blip r:embed="rId3">
            <a:alphaModFix/>
          </a:blip>
          <a:srcRect/>
          <a:stretch/>
        </p:blipFill>
        <p:spPr>
          <a:xfrm>
            <a:off x="-235126" y="-60729"/>
            <a:ext cx="2751083" cy="945469"/>
          </a:xfrm>
          <a:prstGeom prst="rect">
            <a:avLst/>
          </a:prstGeom>
          <a:noFill/>
          <a:ln>
            <a:noFill/>
          </a:ln>
        </p:spPr>
      </p:pic>
      <p:pic>
        <p:nvPicPr>
          <p:cNvPr id="14" name="Picture 13">
            <a:extLst>
              <a:ext uri="{FF2B5EF4-FFF2-40B4-BE49-F238E27FC236}">
                <a16:creationId xmlns:a16="http://schemas.microsoft.com/office/drawing/2014/main" id="{254E6250-FA09-454B-F609-7159C31BD5E8}"/>
              </a:ext>
            </a:extLst>
          </p:cNvPr>
          <p:cNvPicPr>
            <a:picLocks noChangeAspect="1"/>
          </p:cNvPicPr>
          <p:nvPr/>
        </p:nvPicPr>
        <p:blipFill>
          <a:blip r:embed="rId4"/>
          <a:stretch>
            <a:fillRect/>
          </a:stretch>
        </p:blipFill>
        <p:spPr>
          <a:xfrm>
            <a:off x="8096195" y="3937472"/>
            <a:ext cx="3688400" cy="2337595"/>
          </a:xfrm>
          <a:prstGeom prst="rect">
            <a:avLst/>
          </a:prstGeom>
        </p:spPr>
      </p:pic>
      <p:pic>
        <p:nvPicPr>
          <p:cNvPr id="18" name="Picture 4" descr="ADB forecasts solid, slightly lower growth in developing Asia | ABS-CBN ...">
            <a:extLst>
              <a:ext uri="{FF2B5EF4-FFF2-40B4-BE49-F238E27FC236}">
                <a16:creationId xmlns:a16="http://schemas.microsoft.com/office/drawing/2014/main" id="{156B315B-45B2-AF64-3B2C-C57F4AA969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29751" y="72080"/>
            <a:ext cx="1020317" cy="6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774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99412" y="80238"/>
            <a:ext cx="5566462" cy="400110"/>
          </a:xfrm>
          <a:prstGeom prst="rect">
            <a:avLst/>
          </a:prstGeom>
          <a:noFill/>
        </p:spPr>
        <p:txBody>
          <a:bodyPr wrap="square" rtlCol="0">
            <a:spAutoFit/>
          </a:bodyPr>
          <a:lstStyle/>
          <a:p>
            <a:r>
              <a:rPr lang="en-US" sz="2000" b="1" dirty="0"/>
              <a:t> </a:t>
            </a:r>
            <a:r>
              <a:rPr lang="en-US" sz="2000" b="1" dirty="0" err="1">
                <a:latin typeface="Segoe UI Black" panose="020B0A02040204020203" pitchFamily="34" charset="0"/>
                <a:ea typeface="Segoe UI Black" panose="020B0A02040204020203" pitchFamily="34" charset="0"/>
                <a:cs typeface="+mj-cs"/>
              </a:rPr>
              <a:t>Pendekatan</a:t>
            </a:r>
            <a:r>
              <a:rPr lang="en-US" sz="2000" b="1" dirty="0">
                <a:latin typeface="Segoe UI Black" panose="020B0A02040204020203" pitchFamily="34" charset="0"/>
                <a:ea typeface="Segoe UI Black" panose="020B0A02040204020203" pitchFamily="34" charset="0"/>
                <a:cs typeface="+mj-cs"/>
              </a:rPr>
              <a:t> </a:t>
            </a:r>
            <a:r>
              <a:rPr lang="en-US" sz="2000" b="1" dirty="0" err="1">
                <a:latin typeface="Segoe UI Black" panose="020B0A02040204020203" pitchFamily="34" charset="0"/>
                <a:ea typeface="Segoe UI Black" panose="020B0A02040204020203" pitchFamily="34" charset="0"/>
                <a:cs typeface="+mj-cs"/>
              </a:rPr>
              <a:t>Rantai</a:t>
            </a:r>
            <a:r>
              <a:rPr lang="en-US" sz="2000" b="1" dirty="0">
                <a:latin typeface="Segoe UI Black" panose="020B0A02040204020203" pitchFamily="34" charset="0"/>
                <a:ea typeface="Segoe UI Black" panose="020B0A02040204020203" pitchFamily="34" charset="0"/>
                <a:cs typeface="+mj-cs"/>
              </a:rPr>
              <a:t> Nilai </a:t>
            </a:r>
            <a:r>
              <a:rPr lang="en-US" sz="2000" b="1" dirty="0" err="1">
                <a:latin typeface="Segoe UI Black" panose="020B0A02040204020203" pitchFamily="34" charset="0"/>
                <a:ea typeface="Segoe UI Black" panose="020B0A02040204020203" pitchFamily="34" charset="0"/>
                <a:cs typeface="+mj-cs"/>
              </a:rPr>
              <a:t>Terpadu</a:t>
            </a:r>
            <a:endParaRPr lang="en-US" sz="2000" b="1" dirty="0">
              <a:latin typeface="Segoe UI Black" panose="020B0A02040204020203" pitchFamily="34" charset="0"/>
              <a:ea typeface="Segoe UI Black" panose="020B0A02040204020203" pitchFamily="34" charset="0"/>
              <a:cs typeface="+mj-cs"/>
            </a:endParaRPr>
          </a:p>
        </p:txBody>
      </p:sp>
      <p:cxnSp>
        <p:nvCxnSpPr>
          <p:cNvPr id="6" name="Straight Connector 5"/>
          <p:cNvCxnSpPr>
            <a:cxnSpLocks/>
          </p:cNvCxnSpPr>
          <p:nvPr/>
        </p:nvCxnSpPr>
        <p:spPr>
          <a:xfrm flipV="1">
            <a:off x="549222" y="1676122"/>
            <a:ext cx="11459601" cy="0"/>
          </a:xfrm>
          <a:prstGeom prst="line">
            <a:avLst/>
          </a:prstGeom>
          <a:ln>
            <a:solidFill>
              <a:srgbClr val="7DC2E1"/>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183177" y="809346"/>
            <a:ext cx="12502511" cy="4713483"/>
            <a:chOff x="88696" y="1103370"/>
            <a:chExt cx="11922001" cy="5121056"/>
          </a:xfrm>
        </p:grpSpPr>
        <p:sp>
          <p:nvSpPr>
            <p:cNvPr id="252" name="Oval 251"/>
            <p:cNvSpPr/>
            <p:nvPr/>
          </p:nvSpPr>
          <p:spPr>
            <a:xfrm>
              <a:off x="3807258" y="1385967"/>
              <a:ext cx="4464000" cy="4464000"/>
            </a:xfrm>
            <a:prstGeom prst="ellipse">
              <a:avLst/>
            </a:prstGeom>
            <a:solidFill>
              <a:srgbClr val="FAF57C"/>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Oval 137"/>
            <p:cNvSpPr/>
            <p:nvPr/>
          </p:nvSpPr>
          <p:spPr>
            <a:xfrm>
              <a:off x="3878075" y="1464573"/>
              <a:ext cx="4320000" cy="4320000"/>
            </a:xfrm>
            <a:prstGeom prst="ellipse">
              <a:avLst/>
            </a:prstGeom>
            <a:solidFill>
              <a:schemeClr val="bg1"/>
            </a:solidFill>
            <a:ln w="1270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33363" y="1547025"/>
              <a:ext cx="4365495" cy="4411936"/>
            </a:xfrm>
            <a:prstGeom prst="rect">
              <a:avLst/>
            </a:prstGeom>
            <a:ln>
              <a:solidFill>
                <a:srgbClr val="C00000"/>
              </a:solidFill>
            </a:ln>
          </p:spPr>
        </p:pic>
        <p:pic>
          <p:nvPicPr>
            <p:cNvPr id="180" name="Picture 179"/>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3435" b="96183" l="3322" r="100000"/>
                      </a14:imgEffect>
                    </a14:imgLayer>
                  </a14:imgProps>
                </a:ext>
                <a:ext uri="{28A0092B-C50C-407E-A947-70E740481C1C}">
                  <a14:useLocalDpi xmlns:a14="http://schemas.microsoft.com/office/drawing/2010/main"/>
                </a:ext>
              </a:extLst>
            </a:blip>
            <a:srcRect/>
            <a:stretch/>
          </p:blipFill>
          <p:spPr>
            <a:xfrm rot="10968119" flipH="1">
              <a:off x="5285455" y="3300207"/>
              <a:ext cx="2174140" cy="2024387"/>
            </a:xfrm>
            <a:prstGeom prst="rect">
              <a:avLst/>
            </a:prstGeom>
            <a:ln>
              <a:solidFill>
                <a:srgbClr val="C00000"/>
              </a:solidFill>
            </a:ln>
          </p:spPr>
        </p:pic>
        <p:pic>
          <p:nvPicPr>
            <p:cNvPr id="181" name="Picture 180"/>
            <p:cNvPicPr>
              <a:picLocks noChangeAspect="1"/>
            </p:cNvPicPr>
            <p:nvPr/>
          </p:nvPicPr>
          <p:blipFill rotWithShape="1">
            <a:blip r:embed="rId6" cstate="print">
              <a:extLst>
                <a:ext uri="{BEBA8EAE-BF5A-486C-A8C5-ECC9F3942E4B}">
                  <a14:imgProps xmlns:a14="http://schemas.microsoft.com/office/drawing/2010/main">
                    <a14:imgLayer r:embed="rId5">
                      <a14:imgEffect>
                        <a14:backgroundRemoval t="3435" b="96183" l="3322" r="100000"/>
                      </a14:imgEffect>
                    </a14:imgLayer>
                  </a14:imgProps>
                </a:ext>
                <a:ext uri="{28A0092B-C50C-407E-A947-70E740481C1C}">
                  <a14:useLocalDpi xmlns:a14="http://schemas.microsoft.com/office/drawing/2010/main"/>
                </a:ext>
              </a:extLst>
            </a:blip>
            <a:srcRect/>
            <a:stretch/>
          </p:blipFill>
          <p:spPr>
            <a:xfrm rot="262307" flipH="1">
              <a:off x="4752671" y="1946801"/>
              <a:ext cx="2073233" cy="1930431"/>
            </a:xfrm>
            <a:prstGeom prst="rect">
              <a:avLst/>
            </a:prstGeom>
            <a:ln>
              <a:solidFill>
                <a:srgbClr val="C00000"/>
              </a:solidFill>
            </a:ln>
          </p:spPr>
        </p:pic>
        <p:grpSp>
          <p:nvGrpSpPr>
            <p:cNvPr id="202" name="Group 201"/>
            <p:cNvGrpSpPr/>
            <p:nvPr/>
          </p:nvGrpSpPr>
          <p:grpSpPr>
            <a:xfrm>
              <a:off x="88696" y="1185573"/>
              <a:ext cx="4118497" cy="4973603"/>
              <a:chOff x="51283" y="935640"/>
              <a:chExt cx="4118497" cy="4973603"/>
            </a:xfrm>
          </p:grpSpPr>
          <p:grpSp>
            <p:nvGrpSpPr>
              <p:cNvPr id="74" name="Group 73"/>
              <p:cNvGrpSpPr/>
              <p:nvPr/>
            </p:nvGrpSpPr>
            <p:grpSpPr>
              <a:xfrm>
                <a:off x="621247" y="935640"/>
                <a:ext cx="3548533" cy="1116000"/>
                <a:chOff x="887575" y="1550097"/>
                <a:chExt cx="3177400" cy="1044000"/>
              </a:xfrm>
            </p:grpSpPr>
            <p:sp>
              <p:nvSpPr>
                <p:cNvPr id="44" name="Oval 43"/>
                <p:cNvSpPr/>
                <p:nvPr/>
              </p:nvSpPr>
              <p:spPr>
                <a:xfrm>
                  <a:off x="887575" y="1550097"/>
                  <a:ext cx="540000" cy="1044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Lst>
                  <a:ahLst/>
                  <a:cxnLst>
                    <a:cxn ang="0">
                      <a:pos x="connsiteX0" y="connsiteY0"/>
                    </a:cxn>
                    <a:cxn ang="0">
                      <a:pos x="connsiteX1" y="connsiteY1"/>
                    </a:cxn>
                    <a:cxn ang="0">
                      <a:pos x="connsiteX2" y="connsiteY2"/>
                    </a:cxn>
                  </a:cxnLst>
                  <a:rect l="l" t="t" r="r" b="b"/>
                  <a:pathLst>
                    <a:path w="486000" h="972000">
                      <a:moveTo>
                        <a:pt x="486000" y="972000"/>
                      </a:moveTo>
                      <a:cubicBezTo>
                        <a:pt x="217590" y="972000"/>
                        <a:pt x="0" y="754410"/>
                        <a:pt x="0" y="486000"/>
                      </a:cubicBezTo>
                      <a:cubicBezTo>
                        <a:pt x="0" y="217590"/>
                        <a:pt x="217590" y="0"/>
                        <a:pt x="48600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43"/>
                <p:cNvSpPr/>
                <p:nvPr/>
              </p:nvSpPr>
              <p:spPr>
                <a:xfrm rot="10800000">
                  <a:off x="3524975" y="1550097"/>
                  <a:ext cx="540000" cy="522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 name="connsiteX0" fmla="*/ 486000 w 486000"/>
                    <a:gd name="connsiteY0" fmla="*/ 486000 h 486000"/>
                    <a:gd name="connsiteX1" fmla="*/ 0 w 486000"/>
                    <a:gd name="connsiteY1" fmla="*/ 0 h 486000"/>
                  </a:gdLst>
                  <a:ahLst/>
                  <a:cxnLst>
                    <a:cxn ang="0">
                      <a:pos x="connsiteX0" y="connsiteY0"/>
                    </a:cxn>
                    <a:cxn ang="0">
                      <a:pos x="connsiteX1" y="connsiteY1"/>
                    </a:cxn>
                  </a:cxnLst>
                  <a:rect l="l" t="t" r="r" b="b"/>
                  <a:pathLst>
                    <a:path w="486000" h="486000">
                      <a:moveTo>
                        <a:pt x="486000" y="486000"/>
                      </a:moveTo>
                      <a:cubicBezTo>
                        <a:pt x="217590" y="486000"/>
                        <a:pt x="0" y="268410"/>
                        <a:pt x="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7" name="Straight Connector 46"/>
                <p:cNvCxnSpPr/>
                <p:nvPr/>
              </p:nvCxnSpPr>
              <p:spPr>
                <a:xfrm>
                  <a:off x="1423081" y="1550097"/>
                  <a:ext cx="2108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423081" y="2594097"/>
                  <a:ext cx="205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3444957" y="1658097"/>
                  <a:ext cx="468000" cy="936000"/>
                </a:xfrm>
                <a:custGeom>
                  <a:avLst/>
                  <a:gdLst>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0 w 936000"/>
                    <a:gd name="connsiteY4" fmla="*/ 468000 h 936000"/>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91440 w 936000"/>
                    <a:gd name="connsiteY4" fmla="*/ 559440 h 936000"/>
                    <a:gd name="connsiteX0" fmla="*/ 398377 w 866377"/>
                    <a:gd name="connsiteY0" fmla="*/ 0 h 936000"/>
                    <a:gd name="connsiteX1" fmla="*/ 866377 w 866377"/>
                    <a:gd name="connsiteY1" fmla="*/ 468000 h 936000"/>
                    <a:gd name="connsiteX2" fmla="*/ 398377 w 866377"/>
                    <a:gd name="connsiteY2" fmla="*/ 936000 h 936000"/>
                    <a:gd name="connsiteX3" fmla="*/ 21817 w 866377"/>
                    <a:gd name="connsiteY3" fmla="*/ 559440 h 936000"/>
                    <a:gd name="connsiteX0" fmla="*/ 0 w 468000"/>
                    <a:gd name="connsiteY0" fmla="*/ 0 h 936000"/>
                    <a:gd name="connsiteX1" fmla="*/ 468000 w 468000"/>
                    <a:gd name="connsiteY1" fmla="*/ 468000 h 936000"/>
                    <a:gd name="connsiteX2" fmla="*/ 0 w 468000"/>
                    <a:gd name="connsiteY2" fmla="*/ 936000 h 936000"/>
                  </a:gdLst>
                  <a:ahLst/>
                  <a:cxnLst>
                    <a:cxn ang="0">
                      <a:pos x="connsiteX0" y="connsiteY0"/>
                    </a:cxn>
                    <a:cxn ang="0">
                      <a:pos x="connsiteX1" y="connsiteY1"/>
                    </a:cxn>
                    <a:cxn ang="0">
                      <a:pos x="connsiteX2" y="connsiteY2"/>
                    </a:cxn>
                  </a:cxnLst>
                  <a:rect l="l" t="t" r="r" b="b"/>
                  <a:pathLst>
                    <a:path w="468000" h="936000">
                      <a:moveTo>
                        <a:pt x="0" y="0"/>
                      </a:moveTo>
                      <a:cubicBezTo>
                        <a:pt x="258469" y="0"/>
                        <a:pt x="468000" y="209531"/>
                        <a:pt x="468000" y="468000"/>
                      </a:cubicBezTo>
                      <a:cubicBezTo>
                        <a:pt x="468000" y="726469"/>
                        <a:pt x="258469" y="936000"/>
                        <a:pt x="0" y="93600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2" name="Group 71"/>
                <p:cNvGrpSpPr/>
                <p:nvPr/>
              </p:nvGrpSpPr>
              <p:grpSpPr>
                <a:xfrm>
                  <a:off x="3431931" y="1608798"/>
                  <a:ext cx="75551" cy="101172"/>
                  <a:chOff x="2767195" y="1369823"/>
                  <a:chExt cx="75551" cy="101172"/>
                </a:xfrm>
              </p:grpSpPr>
              <p:cxnSp>
                <p:nvCxnSpPr>
                  <p:cNvPr id="66" name="Straight Connector 65"/>
                  <p:cNvCxnSpPr/>
                  <p:nvPr/>
                </p:nvCxnSpPr>
                <p:spPr>
                  <a:xfrm flipH="1">
                    <a:off x="2767195" y="1369823"/>
                    <a:ext cx="75551" cy="5512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flipV="1">
                    <a:off x="2767196" y="1416995"/>
                    <a:ext cx="75550" cy="540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139" name="Group 138"/>
              <p:cNvGrpSpPr/>
              <p:nvPr/>
            </p:nvGrpSpPr>
            <p:grpSpPr>
              <a:xfrm>
                <a:off x="612427" y="4793243"/>
                <a:ext cx="3548533" cy="1116000"/>
                <a:chOff x="887575" y="1550097"/>
                <a:chExt cx="3177400" cy="1044000"/>
              </a:xfrm>
            </p:grpSpPr>
            <p:sp>
              <p:nvSpPr>
                <p:cNvPr id="140" name="Oval 43"/>
                <p:cNvSpPr/>
                <p:nvPr/>
              </p:nvSpPr>
              <p:spPr>
                <a:xfrm>
                  <a:off x="887575" y="1550097"/>
                  <a:ext cx="540000" cy="1044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Lst>
                  <a:ahLst/>
                  <a:cxnLst>
                    <a:cxn ang="0">
                      <a:pos x="connsiteX0" y="connsiteY0"/>
                    </a:cxn>
                    <a:cxn ang="0">
                      <a:pos x="connsiteX1" y="connsiteY1"/>
                    </a:cxn>
                    <a:cxn ang="0">
                      <a:pos x="connsiteX2" y="connsiteY2"/>
                    </a:cxn>
                  </a:cxnLst>
                  <a:rect l="l" t="t" r="r" b="b"/>
                  <a:pathLst>
                    <a:path w="486000" h="972000">
                      <a:moveTo>
                        <a:pt x="486000" y="972000"/>
                      </a:moveTo>
                      <a:cubicBezTo>
                        <a:pt x="217590" y="972000"/>
                        <a:pt x="0" y="754410"/>
                        <a:pt x="0" y="486000"/>
                      </a:cubicBezTo>
                      <a:cubicBezTo>
                        <a:pt x="0" y="217590"/>
                        <a:pt x="217590" y="0"/>
                        <a:pt x="48600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Oval 43"/>
                <p:cNvSpPr/>
                <p:nvPr/>
              </p:nvSpPr>
              <p:spPr>
                <a:xfrm rot="10800000">
                  <a:off x="3524975" y="1550097"/>
                  <a:ext cx="540000" cy="522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 name="connsiteX0" fmla="*/ 486000 w 486000"/>
                    <a:gd name="connsiteY0" fmla="*/ 486000 h 486000"/>
                    <a:gd name="connsiteX1" fmla="*/ 0 w 486000"/>
                    <a:gd name="connsiteY1" fmla="*/ 0 h 486000"/>
                  </a:gdLst>
                  <a:ahLst/>
                  <a:cxnLst>
                    <a:cxn ang="0">
                      <a:pos x="connsiteX0" y="connsiteY0"/>
                    </a:cxn>
                    <a:cxn ang="0">
                      <a:pos x="connsiteX1" y="connsiteY1"/>
                    </a:cxn>
                  </a:cxnLst>
                  <a:rect l="l" t="t" r="r" b="b"/>
                  <a:pathLst>
                    <a:path w="486000" h="486000">
                      <a:moveTo>
                        <a:pt x="486000" y="486000"/>
                      </a:moveTo>
                      <a:cubicBezTo>
                        <a:pt x="217590" y="486000"/>
                        <a:pt x="0" y="268410"/>
                        <a:pt x="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2" name="Straight Connector 141"/>
                <p:cNvCxnSpPr/>
                <p:nvPr/>
              </p:nvCxnSpPr>
              <p:spPr>
                <a:xfrm>
                  <a:off x="1423081" y="1550097"/>
                  <a:ext cx="2108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1423081" y="2594097"/>
                  <a:ext cx="205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Oval 49"/>
                <p:cNvSpPr/>
                <p:nvPr/>
              </p:nvSpPr>
              <p:spPr>
                <a:xfrm>
                  <a:off x="3444957" y="1658097"/>
                  <a:ext cx="468000" cy="936000"/>
                </a:xfrm>
                <a:custGeom>
                  <a:avLst/>
                  <a:gdLst>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0 w 936000"/>
                    <a:gd name="connsiteY4" fmla="*/ 468000 h 936000"/>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91440 w 936000"/>
                    <a:gd name="connsiteY4" fmla="*/ 559440 h 936000"/>
                    <a:gd name="connsiteX0" fmla="*/ 398377 w 866377"/>
                    <a:gd name="connsiteY0" fmla="*/ 0 h 936000"/>
                    <a:gd name="connsiteX1" fmla="*/ 866377 w 866377"/>
                    <a:gd name="connsiteY1" fmla="*/ 468000 h 936000"/>
                    <a:gd name="connsiteX2" fmla="*/ 398377 w 866377"/>
                    <a:gd name="connsiteY2" fmla="*/ 936000 h 936000"/>
                    <a:gd name="connsiteX3" fmla="*/ 21817 w 866377"/>
                    <a:gd name="connsiteY3" fmla="*/ 559440 h 936000"/>
                    <a:gd name="connsiteX0" fmla="*/ 0 w 468000"/>
                    <a:gd name="connsiteY0" fmla="*/ 0 h 936000"/>
                    <a:gd name="connsiteX1" fmla="*/ 468000 w 468000"/>
                    <a:gd name="connsiteY1" fmla="*/ 468000 h 936000"/>
                    <a:gd name="connsiteX2" fmla="*/ 0 w 468000"/>
                    <a:gd name="connsiteY2" fmla="*/ 936000 h 936000"/>
                  </a:gdLst>
                  <a:ahLst/>
                  <a:cxnLst>
                    <a:cxn ang="0">
                      <a:pos x="connsiteX0" y="connsiteY0"/>
                    </a:cxn>
                    <a:cxn ang="0">
                      <a:pos x="connsiteX1" y="connsiteY1"/>
                    </a:cxn>
                    <a:cxn ang="0">
                      <a:pos x="connsiteX2" y="connsiteY2"/>
                    </a:cxn>
                  </a:cxnLst>
                  <a:rect l="l" t="t" r="r" b="b"/>
                  <a:pathLst>
                    <a:path w="468000" h="936000">
                      <a:moveTo>
                        <a:pt x="0" y="0"/>
                      </a:moveTo>
                      <a:cubicBezTo>
                        <a:pt x="258469" y="0"/>
                        <a:pt x="468000" y="209531"/>
                        <a:pt x="468000" y="468000"/>
                      </a:cubicBezTo>
                      <a:cubicBezTo>
                        <a:pt x="468000" y="726469"/>
                        <a:pt x="258469" y="936000"/>
                        <a:pt x="0" y="93600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5" name="Group 144"/>
                <p:cNvGrpSpPr/>
                <p:nvPr/>
              </p:nvGrpSpPr>
              <p:grpSpPr>
                <a:xfrm>
                  <a:off x="3431931" y="1608798"/>
                  <a:ext cx="75551" cy="101172"/>
                  <a:chOff x="2767195" y="1369823"/>
                  <a:chExt cx="75551" cy="101172"/>
                </a:xfrm>
              </p:grpSpPr>
              <p:cxnSp>
                <p:nvCxnSpPr>
                  <p:cNvPr id="146" name="Straight Connector 145"/>
                  <p:cNvCxnSpPr/>
                  <p:nvPr/>
                </p:nvCxnSpPr>
                <p:spPr>
                  <a:xfrm flipH="1">
                    <a:off x="2767195" y="1369823"/>
                    <a:ext cx="75551" cy="5512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flipV="1">
                    <a:off x="2767196" y="1416995"/>
                    <a:ext cx="75550" cy="540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148" name="Group 147"/>
              <p:cNvGrpSpPr/>
              <p:nvPr/>
            </p:nvGrpSpPr>
            <p:grpSpPr>
              <a:xfrm>
                <a:off x="53685" y="2218672"/>
                <a:ext cx="3548533" cy="1116000"/>
                <a:chOff x="887575" y="1550097"/>
                <a:chExt cx="3177400" cy="1044000"/>
              </a:xfrm>
            </p:grpSpPr>
            <p:sp>
              <p:nvSpPr>
                <p:cNvPr id="149" name="Oval 43"/>
                <p:cNvSpPr/>
                <p:nvPr/>
              </p:nvSpPr>
              <p:spPr>
                <a:xfrm>
                  <a:off x="887575" y="1550097"/>
                  <a:ext cx="540000" cy="1044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Lst>
                  <a:ahLst/>
                  <a:cxnLst>
                    <a:cxn ang="0">
                      <a:pos x="connsiteX0" y="connsiteY0"/>
                    </a:cxn>
                    <a:cxn ang="0">
                      <a:pos x="connsiteX1" y="connsiteY1"/>
                    </a:cxn>
                    <a:cxn ang="0">
                      <a:pos x="connsiteX2" y="connsiteY2"/>
                    </a:cxn>
                  </a:cxnLst>
                  <a:rect l="l" t="t" r="r" b="b"/>
                  <a:pathLst>
                    <a:path w="486000" h="972000">
                      <a:moveTo>
                        <a:pt x="486000" y="972000"/>
                      </a:moveTo>
                      <a:cubicBezTo>
                        <a:pt x="217590" y="972000"/>
                        <a:pt x="0" y="754410"/>
                        <a:pt x="0" y="486000"/>
                      </a:cubicBezTo>
                      <a:cubicBezTo>
                        <a:pt x="0" y="217590"/>
                        <a:pt x="217590" y="0"/>
                        <a:pt x="48600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Oval 43"/>
                <p:cNvSpPr/>
                <p:nvPr/>
              </p:nvSpPr>
              <p:spPr>
                <a:xfrm rot="10800000">
                  <a:off x="3524975" y="1550097"/>
                  <a:ext cx="540000" cy="522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 name="connsiteX0" fmla="*/ 486000 w 486000"/>
                    <a:gd name="connsiteY0" fmla="*/ 486000 h 486000"/>
                    <a:gd name="connsiteX1" fmla="*/ 0 w 486000"/>
                    <a:gd name="connsiteY1" fmla="*/ 0 h 486000"/>
                  </a:gdLst>
                  <a:ahLst/>
                  <a:cxnLst>
                    <a:cxn ang="0">
                      <a:pos x="connsiteX0" y="connsiteY0"/>
                    </a:cxn>
                    <a:cxn ang="0">
                      <a:pos x="connsiteX1" y="connsiteY1"/>
                    </a:cxn>
                  </a:cxnLst>
                  <a:rect l="l" t="t" r="r" b="b"/>
                  <a:pathLst>
                    <a:path w="486000" h="486000">
                      <a:moveTo>
                        <a:pt x="486000" y="486000"/>
                      </a:moveTo>
                      <a:cubicBezTo>
                        <a:pt x="217590" y="486000"/>
                        <a:pt x="0" y="268410"/>
                        <a:pt x="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1" name="Straight Connector 150"/>
                <p:cNvCxnSpPr/>
                <p:nvPr/>
              </p:nvCxnSpPr>
              <p:spPr>
                <a:xfrm>
                  <a:off x="1423081" y="1550097"/>
                  <a:ext cx="2108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1423081" y="2594097"/>
                  <a:ext cx="205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53" name="Oval 49"/>
                <p:cNvSpPr/>
                <p:nvPr/>
              </p:nvSpPr>
              <p:spPr>
                <a:xfrm>
                  <a:off x="3444957" y="1658097"/>
                  <a:ext cx="468000" cy="936000"/>
                </a:xfrm>
                <a:custGeom>
                  <a:avLst/>
                  <a:gdLst>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0 w 936000"/>
                    <a:gd name="connsiteY4" fmla="*/ 468000 h 936000"/>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91440 w 936000"/>
                    <a:gd name="connsiteY4" fmla="*/ 559440 h 936000"/>
                    <a:gd name="connsiteX0" fmla="*/ 398377 w 866377"/>
                    <a:gd name="connsiteY0" fmla="*/ 0 h 936000"/>
                    <a:gd name="connsiteX1" fmla="*/ 866377 w 866377"/>
                    <a:gd name="connsiteY1" fmla="*/ 468000 h 936000"/>
                    <a:gd name="connsiteX2" fmla="*/ 398377 w 866377"/>
                    <a:gd name="connsiteY2" fmla="*/ 936000 h 936000"/>
                    <a:gd name="connsiteX3" fmla="*/ 21817 w 866377"/>
                    <a:gd name="connsiteY3" fmla="*/ 559440 h 936000"/>
                    <a:gd name="connsiteX0" fmla="*/ 0 w 468000"/>
                    <a:gd name="connsiteY0" fmla="*/ 0 h 936000"/>
                    <a:gd name="connsiteX1" fmla="*/ 468000 w 468000"/>
                    <a:gd name="connsiteY1" fmla="*/ 468000 h 936000"/>
                    <a:gd name="connsiteX2" fmla="*/ 0 w 468000"/>
                    <a:gd name="connsiteY2" fmla="*/ 936000 h 936000"/>
                  </a:gdLst>
                  <a:ahLst/>
                  <a:cxnLst>
                    <a:cxn ang="0">
                      <a:pos x="connsiteX0" y="connsiteY0"/>
                    </a:cxn>
                    <a:cxn ang="0">
                      <a:pos x="connsiteX1" y="connsiteY1"/>
                    </a:cxn>
                    <a:cxn ang="0">
                      <a:pos x="connsiteX2" y="connsiteY2"/>
                    </a:cxn>
                  </a:cxnLst>
                  <a:rect l="l" t="t" r="r" b="b"/>
                  <a:pathLst>
                    <a:path w="468000" h="936000">
                      <a:moveTo>
                        <a:pt x="0" y="0"/>
                      </a:moveTo>
                      <a:cubicBezTo>
                        <a:pt x="258469" y="0"/>
                        <a:pt x="468000" y="209531"/>
                        <a:pt x="468000" y="468000"/>
                      </a:cubicBezTo>
                      <a:cubicBezTo>
                        <a:pt x="468000" y="726469"/>
                        <a:pt x="258469" y="936000"/>
                        <a:pt x="0" y="93600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4" name="Group 153"/>
                <p:cNvGrpSpPr/>
                <p:nvPr/>
              </p:nvGrpSpPr>
              <p:grpSpPr>
                <a:xfrm>
                  <a:off x="3431931" y="1608798"/>
                  <a:ext cx="75551" cy="101172"/>
                  <a:chOff x="2767195" y="1369823"/>
                  <a:chExt cx="75551" cy="101172"/>
                </a:xfrm>
              </p:grpSpPr>
              <p:cxnSp>
                <p:nvCxnSpPr>
                  <p:cNvPr id="155" name="Straight Connector 154"/>
                  <p:cNvCxnSpPr/>
                  <p:nvPr/>
                </p:nvCxnSpPr>
                <p:spPr>
                  <a:xfrm flipH="1">
                    <a:off x="2767195" y="1369823"/>
                    <a:ext cx="75551" cy="5512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2767196" y="1416995"/>
                    <a:ext cx="75550" cy="540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157" name="Group 156"/>
              <p:cNvGrpSpPr/>
              <p:nvPr/>
            </p:nvGrpSpPr>
            <p:grpSpPr>
              <a:xfrm>
                <a:off x="51283" y="3518189"/>
                <a:ext cx="3548533" cy="1116000"/>
                <a:chOff x="887575" y="1550097"/>
                <a:chExt cx="3177400" cy="1044000"/>
              </a:xfrm>
            </p:grpSpPr>
            <p:sp>
              <p:nvSpPr>
                <p:cNvPr id="158" name="Oval 43"/>
                <p:cNvSpPr/>
                <p:nvPr/>
              </p:nvSpPr>
              <p:spPr>
                <a:xfrm>
                  <a:off x="887575" y="1550097"/>
                  <a:ext cx="540000" cy="1044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Lst>
                  <a:ahLst/>
                  <a:cxnLst>
                    <a:cxn ang="0">
                      <a:pos x="connsiteX0" y="connsiteY0"/>
                    </a:cxn>
                    <a:cxn ang="0">
                      <a:pos x="connsiteX1" y="connsiteY1"/>
                    </a:cxn>
                    <a:cxn ang="0">
                      <a:pos x="connsiteX2" y="connsiteY2"/>
                    </a:cxn>
                  </a:cxnLst>
                  <a:rect l="l" t="t" r="r" b="b"/>
                  <a:pathLst>
                    <a:path w="486000" h="972000">
                      <a:moveTo>
                        <a:pt x="486000" y="972000"/>
                      </a:moveTo>
                      <a:cubicBezTo>
                        <a:pt x="217590" y="972000"/>
                        <a:pt x="0" y="754410"/>
                        <a:pt x="0" y="486000"/>
                      </a:cubicBezTo>
                      <a:cubicBezTo>
                        <a:pt x="0" y="217590"/>
                        <a:pt x="217590" y="0"/>
                        <a:pt x="48600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Oval 43"/>
                <p:cNvSpPr/>
                <p:nvPr/>
              </p:nvSpPr>
              <p:spPr>
                <a:xfrm rot="10800000">
                  <a:off x="3524975" y="1550097"/>
                  <a:ext cx="540000" cy="522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 name="connsiteX0" fmla="*/ 486000 w 486000"/>
                    <a:gd name="connsiteY0" fmla="*/ 486000 h 486000"/>
                    <a:gd name="connsiteX1" fmla="*/ 0 w 486000"/>
                    <a:gd name="connsiteY1" fmla="*/ 0 h 486000"/>
                  </a:gdLst>
                  <a:ahLst/>
                  <a:cxnLst>
                    <a:cxn ang="0">
                      <a:pos x="connsiteX0" y="connsiteY0"/>
                    </a:cxn>
                    <a:cxn ang="0">
                      <a:pos x="connsiteX1" y="connsiteY1"/>
                    </a:cxn>
                  </a:cxnLst>
                  <a:rect l="l" t="t" r="r" b="b"/>
                  <a:pathLst>
                    <a:path w="486000" h="486000">
                      <a:moveTo>
                        <a:pt x="486000" y="486000"/>
                      </a:moveTo>
                      <a:cubicBezTo>
                        <a:pt x="217590" y="486000"/>
                        <a:pt x="0" y="268410"/>
                        <a:pt x="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0" name="Straight Connector 159"/>
                <p:cNvCxnSpPr/>
                <p:nvPr/>
              </p:nvCxnSpPr>
              <p:spPr>
                <a:xfrm>
                  <a:off x="1423081" y="1550097"/>
                  <a:ext cx="2108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1423081" y="2594097"/>
                  <a:ext cx="205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2" name="Oval 49"/>
                <p:cNvSpPr/>
                <p:nvPr/>
              </p:nvSpPr>
              <p:spPr>
                <a:xfrm>
                  <a:off x="3444957" y="1658097"/>
                  <a:ext cx="468000" cy="936000"/>
                </a:xfrm>
                <a:custGeom>
                  <a:avLst/>
                  <a:gdLst>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0 w 936000"/>
                    <a:gd name="connsiteY4" fmla="*/ 468000 h 936000"/>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91440 w 936000"/>
                    <a:gd name="connsiteY4" fmla="*/ 559440 h 936000"/>
                    <a:gd name="connsiteX0" fmla="*/ 398377 w 866377"/>
                    <a:gd name="connsiteY0" fmla="*/ 0 h 936000"/>
                    <a:gd name="connsiteX1" fmla="*/ 866377 w 866377"/>
                    <a:gd name="connsiteY1" fmla="*/ 468000 h 936000"/>
                    <a:gd name="connsiteX2" fmla="*/ 398377 w 866377"/>
                    <a:gd name="connsiteY2" fmla="*/ 936000 h 936000"/>
                    <a:gd name="connsiteX3" fmla="*/ 21817 w 866377"/>
                    <a:gd name="connsiteY3" fmla="*/ 559440 h 936000"/>
                    <a:gd name="connsiteX0" fmla="*/ 0 w 468000"/>
                    <a:gd name="connsiteY0" fmla="*/ 0 h 936000"/>
                    <a:gd name="connsiteX1" fmla="*/ 468000 w 468000"/>
                    <a:gd name="connsiteY1" fmla="*/ 468000 h 936000"/>
                    <a:gd name="connsiteX2" fmla="*/ 0 w 468000"/>
                    <a:gd name="connsiteY2" fmla="*/ 936000 h 936000"/>
                  </a:gdLst>
                  <a:ahLst/>
                  <a:cxnLst>
                    <a:cxn ang="0">
                      <a:pos x="connsiteX0" y="connsiteY0"/>
                    </a:cxn>
                    <a:cxn ang="0">
                      <a:pos x="connsiteX1" y="connsiteY1"/>
                    </a:cxn>
                    <a:cxn ang="0">
                      <a:pos x="connsiteX2" y="connsiteY2"/>
                    </a:cxn>
                  </a:cxnLst>
                  <a:rect l="l" t="t" r="r" b="b"/>
                  <a:pathLst>
                    <a:path w="468000" h="936000">
                      <a:moveTo>
                        <a:pt x="0" y="0"/>
                      </a:moveTo>
                      <a:cubicBezTo>
                        <a:pt x="258469" y="0"/>
                        <a:pt x="468000" y="209531"/>
                        <a:pt x="468000" y="468000"/>
                      </a:cubicBezTo>
                      <a:cubicBezTo>
                        <a:pt x="468000" y="726469"/>
                        <a:pt x="258469" y="936000"/>
                        <a:pt x="0" y="93600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3" name="Group 162"/>
                <p:cNvGrpSpPr/>
                <p:nvPr/>
              </p:nvGrpSpPr>
              <p:grpSpPr>
                <a:xfrm>
                  <a:off x="3431931" y="1608798"/>
                  <a:ext cx="75551" cy="101172"/>
                  <a:chOff x="2767195" y="1369823"/>
                  <a:chExt cx="75551" cy="101172"/>
                </a:xfrm>
              </p:grpSpPr>
              <p:cxnSp>
                <p:nvCxnSpPr>
                  <p:cNvPr id="164" name="Straight Connector 163"/>
                  <p:cNvCxnSpPr/>
                  <p:nvPr/>
                </p:nvCxnSpPr>
                <p:spPr>
                  <a:xfrm flipH="1">
                    <a:off x="2767195" y="1369823"/>
                    <a:ext cx="75551" cy="5512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H="1" flipV="1">
                    <a:off x="2767196" y="1416995"/>
                    <a:ext cx="75550" cy="540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cxnSp>
          <p:nvCxnSpPr>
            <p:cNvPr id="241" name="Straight Connector 240"/>
            <p:cNvCxnSpPr/>
            <p:nvPr/>
          </p:nvCxnSpPr>
          <p:spPr>
            <a:xfrm>
              <a:off x="4197952" y="1743573"/>
              <a:ext cx="79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637229" y="3026605"/>
              <a:ext cx="324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3645928" y="4314918"/>
              <a:ext cx="360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4199766" y="5605038"/>
              <a:ext cx="97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4247" y="1296464"/>
              <a:ext cx="936000" cy="929626"/>
            </a:xfrm>
            <a:prstGeom prst="rect">
              <a:avLst/>
            </a:prstGeom>
            <a:ln>
              <a:solidFill>
                <a:srgbClr val="C00000"/>
              </a:solidFill>
            </a:ln>
          </p:spPr>
        </p:pic>
        <p:sp>
          <p:nvSpPr>
            <p:cNvPr id="4" name="TextBox 3"/>
            <p:cNvSpPr txBox="1"/>
            <p:nvPr/>
          </p:nvSpPr>
          <p:spPr>
            <a:xfrm>
              <a:off x="1660355" y="1212482"/>
              <a:ext cx="1545767" cy="369332"/>
            </a:xfrm>
            <a:prstGeom prst="rect">
              <a:avLst/>
            </a:prstGeom>
            <a:noFill/>
            <a:ln>
              <a:solidFill>
                <a:srgbClr val="C00000"/>
              </a:solidFill>
            </a:ln>
          </p:spPr>
          <p:txBody>
            <a:bodyPr wrap="square" rtlCol="0">
              <a:spAutoFit/>
            </a:bodyPr>
            <a:lstStyle/>
            <a:p>
              <a:r>
                <a:rPr lang="id-ID" b="1" u="sng" dirty="0">
                  <a:solidFill>
                    <a:srgbClr val="EC7561"/>
                  </a:solidFill>
                </a:rPr>
                <a:t>INDUK</a:t>
              </a:r>
              <a:endParaRPr lang="en-US" b="1" u="sng" dirty="0">
                <a:solidFill>
                  <a:srgbClr val="EC7561"/>
                </a:solidFill>
              </a:endParaRPr>
            </a:p>
          </p:txBody>
        </p:sp>
        <p:sp>
          <p:nvSpPr>
            <p:cNvPr id="8" name="TextBox 7"/>
            <p:cNvSpPr txBox="1"/>
            <p:nvPr/>
          </p:nvSpPr>
          <p:spPr>
            <a:xfrm>
              <a:off x="1649843" y="1603012"/>
              <a:ext cx="2220880" cy="601902"/>
            </a:xfrm>
            <a:prstGeom prst="rect">
              <a:avLst/>
            </a:prstGeom>
            <a:noFill/>
            <a:ln>
              <a:solidFill>
                <a:srgbClr val="C00000"/>
              </a:solidFill>
            </a:ln>
          </p:spPr>
          <p:txBody>
            <a:bodyPr wrap="square" rtlCol="0">
              <a:spAutoFit/>
            </a:bodyPr>
            <a:lstStyle/>
            <a:p>
              <a:pPr>
                <a:lnSpc>
                  <a:spcPts val="1220"/>
                </a:lnSpc>
              </a:pPr>
              <a:r>
                <a:rPr lang="id-ID" sz="1100" dirty="0">
                  <a:solidFill>
                    <a:schemeClr val="accent5">
                      <a:lumMod val="75000"/>
                    </a:schemeClr>
                  </a:solidFill>
                </a:rPr>
                <a:t>Peningkatan kapasitas produksi induk</a:t>
              </a:r>
              <a:r>
                <a:rPr lang="en-US" sz="1100" dirty="0">
                  <a:solidFill>
                    <a:schemeClr val="accent5">
                      <a:lumMod val="75000"/>
                    </a:schemeClr>
                  </a:solidFill>
                </a:rPr>
                <a:t> </a:t>
              </a:r>
              <a:r>
                <a:rPr lang="id-ID" sz="1100" dirty="0">
                  <a:solidFill>
                    <a:schemeClr val="accent5">
                      <a:lumMod val="75000"/>
                    </a:schemeClr>
                  </a:solidFill>
                </a:rPr>
                <a:t>dalam negri dengan mengikutsertakan industri induk</a:t>
              </a:r>
              <a:r>
                <a:rPr lang="en-US" sz="1100" dirty="0">
                  <a:solidFill>
                    <a:schemeClr val="accent5">
                      <a:lumMod val="75000"/>
                    </a:schemeClr>
                  </a:solidFill>
                </a:rPr>
                <a:t> </a:t>
              </a:r>
            </a:p>
          </p:txBody>
        </p:sp>
        <p:sp>
          <p:nvSpPr>
            <p:cNvPr id="176" name="TextBox 175"/>
            <p:cNvSpPr txBox="1"/>
            <p:nvPr/>
          </p:nvSpPr>
          <p:spPr>
            <a:xfrm>
              <a:off x="1137520" y="2481515"/>
              <a:ext cx="1700644" cy="369332"/>
            </a:xfrm>
            <a:prstGeom prst="rect">
              <a:avLst/>
            </a:prstGeom>
            <a:noFill/>
            <a:ln>
              <a:solidFill>
                <a:srgbClr val="C00000"/>
              </a:solidFill>
            </a:ln>
          </p:spPr>
          <p:txBody>
            <a:bodyPr wrap="square" rtlCol="0">
              <a:spAutoFit/>
            </a:bodyPr>
            <a:lstStyle/>
            <a:p>
              <a:r>
                <a:rPr lang="id-ID" b="1" u="sng" dirty="0">
                  <a:solidFill>
                    <a:srgbClr val="EC7561"/>
                  </a:solidFill>
                </a:rPr>
                <a:t>PAKAN </a:t>
              </a:r>
              <a:endParaRPr lang="en-US" b="1" u="sng" dirty="0">
                <a:solidFill>
                  <a:srgbClr val="EC7561"/>
                </a:solidFill>
              </a:endParaRPr>
            </a:p>
          </p:txBody>
        </p:sp>
        <p:sp>
          <p:nvSpPr>
            <p:cNvPr id="177" name="TextBox 176"/>
            <p:cNvSpPr txBox="1"/>
            <p:nvPr/>
          </p:nvSpPr>
          <p:spPr>
            <a:xfrm>
              <a:off x="1146453" y="2845461"/>
              <a:ext cx="2220880" cy="553998"/>
            </a:xfrm>
            <a:prstGeom prst="rect">
              <a:avLst/>
            </a:prstGeom>
            <a:noFill/>
            <a:ln>
              <a:solidFill>
                <a:srgbClr val="C00000"/>
              </a:solidFill>
            </a:ln>
          </p:spPr>
          <p:txBody>
            <a:bodyPr wrap="square" rtlCol="0">
              <a:spAutoFit/>
            </a:bodyPr>
            <a:lstStyle/>
            <a:p>
              <a:pPr>
                <a:lnSpc>
                  <a:spcPts val="1220"/>
                </a:lnSpc>
              </a:pPr>
              <a:r>
                <a:rPr lang="id-ID" sz="1100" dirty="0">
                  <a:solidFill>
                    <a:srgbClr val="0070C0"/>
                  </a:solidFill>
                </a:rPr>
                <a:t>Pengembangan mekanisme insentif menuju pakan berkualitas dan berkelanjutan </a:t>
              </a:r>
              <a:endParaRPr lang="en-US" sz="1100" dirty="0">
                <a:solidFill>
                  <a:srgbClr val="0070C0"/>
                </a:solidFill>
              </a:endParaRPr>
            </a:p>
          </p:txBody>
        </p:sp>
        <p:pic>
          <p:nvPicPr>
            <p:cNvPr id="9" name="Picture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85419" y="2580694"/>
              <a:ext cx="936000" cy="920656"/>
            </a:xfrm>
            <a:prstGeom prst="rect">
              <a:avLst/>
            </a:prstGeom>
            <a:ln>
              <a:solidFill>
                <a:srgbClr val="C00000"/>
              </a:solidFill>
            </a:ln>
          </p:spPr>
        </p:pic>
        <p:sp>
          <p:nvSpPr>
            <p:cNvPr id="178" name="TextBox 177"/>
            <p:cNvSpPr txBox="1"/>
            <p:nvPr/>
          </p:nvSpPr>
          <p:spPr>
            <a:xfrm>
              <a:off x="1107188" y="3797772"/>
              <a:ext cx="1953051" cy="528350"/>
            </a:xfrm>
            <a:prstGeom prst="rect">
              <a:avLst/>
            </a:prstGeom>
            <a:noFill/>
            <a:ln>
              <a:solidFill>
                <a:srgbClr val="C00000"/>
              </a:solidFill>
            </a:ln>
          </p:spPr>
          <p:txBody>
            <a:bodyPr wrap="square" rtlCol="0">
              <a:spAutoFit/>
            </a:bodyPr>
            <a:lstStyle/>
            <a:p>
              <a:pPr>
                <a:lnSpc>
                  <a:spcPts val="1660"/>
                </a:lnSpc>
              </a:pPr>
              <a:r>
                <a:rPr lang="en-US" b="1" dirty="0">
                  <a:solidFill>
                    <a:srgbClr val="EC7561"/>
                  </a:solidFill>
                </a:rPr>
                <a:t>REVITALI</a:t>
              </a:r>
              <a:r>
                <a:rPr lang="id-ID" b="1" dirty="0">
                  <a:solidFill>
                    <a:srgbClr val="EC7561"/>
                  </a:solidFill>
                </a:rPr>
                <a:t>SASI</a:t>
              </a:r>
              <a:endParaRPr lang="en-US" b="1" dirty="0">
                <a:solidFill>
                  <a:srgbClr val="EC7561"/>
                </a:solidFill>
              </a:endParaRPr>
            </a:p>
            <a:p>
              <a:pPr>
                <a:lnSpc>
                  <a:spcPts val="1660"/>
                </a:lnSpc>
              </a:pPr>
              <a:r>
                <a:rPr lang="id-ID" b="1" u="sng" dirty="0">
                  <a:solidFill>
                    <a:srgbClr val="EC7561"/>
                  </a:solidFill>
                </a:rPr>
                <a:t>LINGKUNGAN </a:t>
              </a:r>
              <a:endParaRPr lang="en-US" b="1" u="sng" dirty="0">
                <a:solidFill>
                  <a:srgbClr val="EC7561"/>
                </a:solidFill>
              </a:endParaRPr>
            </a:p>
          </p:txBody>
        </p:sp>
        <p:sp>
          <p:nvSpPr>
            <p:cNvPr id="179" name="TextBox 178"/>
            <p:cNvSpPr txBox="1"/>
            <p:nvPr/>
          </p:nvSpPr>
          <p:spPr>
            <a:xfrm>
              <a:off x="1065384" y="4303961"/>
              <a:ext cx="2376191" cy="553998"/>
            </a:xfrm>
            <a:prstGeom prst="rect">
              <a:avLst/>
            </a:prstGeom>
            <a:noFill/>
            <a:ln>
              <a:solidFill>
                <a:srgbClr val="C00000"/>
              </a:solidFill>
            </a:ln>
          </p:spPr>
          <p:txBody>
            <a:bodyPr wrap="square" rtlCol="0">
              <a:spAutoFit/>
            </a:bodyPr>
            <a:lstStyle/>
            <a:p>
              <a:pPr>
                <a:lnSpc>
                  <a:spcPts val="1220"/>
                </a:lnSpc>
              </a:pPr>
              <a:r>
                <a:rPr lang="id-ID" sz="1100" dirty="0">
                  <a:solidFill>
                    <a:srgbClr val="0070C0"/>
                  </a:solidFill>
                </a:rPr>
                <a:t>Mengembalikan tambak udang </a:t>
              </a:r>
              <a:r>
                <a:rPr lang="en-US" sz="1100" dirty="0">
                  <a:solidFill>
                    <a:srgbClr val="0070C0"/>
                  </a:solidFill>
                </a:rPr>
                <a:t>idle </a:t>
              </a:r>
              <a:r>
                <a:rPr lang="id-ID" sz="1100" dirty="0">
                  <a:solidFill>
                    <a:srgbClr val="0070C0"/>
                  </a:solidFill>
                </a:rPr>
                <a:t>untuk mendorong p</a:t>
              </a:r>
              <a:r>
                <a:rPr lang="en-US" sz="1100" dirty="0" err="1">
                  <a:solidFill>
                    <a:srgbClr val="0070C0"/>
                  </a:solidFill>
                </a:rPr>
                <a:t>rodu</a:t>
              </a:r>
              <a:r>
                <a:rPr lang="id-ID" sz="1100" dirty="0">
                  <a:solidFill>
                    <a:srgbClr val="0070C0"/>
                  </a:solidFill>
                </a:rPr>
                <a:t>ksi</a:t>
              </a:r>
              <a:r>
                <a:rPr lang="en-US" sz="1100" dirty="0">
                  <a:solidFill>
                    <a:srgbClr val="0070C0"/>
                  </a:solidFill>
                </a:rPr>
                <a:t> </a:t>
              </a:r>
              <a:r>
                <a:rPr lang="id-ID" sz="1100" dirty="0">
                  <a:solidFill>
                    <a:srgbClr val="0070C0"/>
                  </a:solidFill>
                </a:rPr>
                <a:t>dan mengurangi tekanan pada ekosistem</a:t>
              </a:r>
              <a:endParaRPr lang="en-US" sz="1100" dirty="0">
                <a:solidFill>
                  <a:srgbClr val="0070C0"/>
                </a:solidFill>
              </a:endParaRPr>
            </a:p>
          </p:txBody>
        </p:sp>
        <p:pic>
          <p:nvPicPr>
            <p:cNvPr id="13" name="Picture 1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87846" y="3880269"/>
              <a:ext cx="936000" cy="924841"/>
            </a:xfrm>
            <a:prstGeom prst="rect">
              <a:avLst/>
            </a:prstGeom>
            <a:ln>
              <a:solidFill>
                <a:srgbClr val="C00000"/>
              </a:solidFill>
            </a:ln>
          </p:spPr>
        </p:pic>
        <p:sp>
          <p:nvSpPr>
            <p:cNvPr id="182" name="TextBox 181"/>
            <p:cNvSpPr txBox="1"/>
            <p:nvPr/>
          </p:nvSpPr>
          <p:spPr>
            <a:xfrm>
              <a:off x="1653177" y="5091133"/>
              <a:ext cx="1868938" cy="528350"/>
            </a:xfrm>
            <a:prstGeom prst="rect">
              <a:avLst/>
            </a:prstGeom>
            <a:noFill/>
            <a:ln>
              <a:solidFill>
                <a:srgbClr val="C00000"/>
              </a:solidFill>
            </a:ln>
          </p:spPr>
          <p:txBody>
            <a:bodyPr wrap="square" rtlCol="0">
              <a:spAutoFit/>
            </a:bodyPr>
            <a:lstStyle/>
            <a:p>
              <a:pPr>
                <a:lnSpc>
                  <a:spcPts val="1660"/>
                </a:lnSpc>
              </a:pPr>
              <a:r>
                <a:rPr lang="id-ID" b="1" dirty="0">
                  <a:solidFill>
                    <a:srgbClr val="EC7561"/>
                  </a:solidFill>
                </a:rPr>
                <a:t>PENYAKIT </a:t>
              </a:r>
              <a:r>
                <a:rPr lang="en-US" b="1" dirty="0">
                  <a:solidFill>
                    <a:srgbClr val="EC7561"/>
                  </a:solidFill>
                </a:rPr>
                <a:t>&amp; </a:t>
              </a:r>
            </a:p>
            <a:p>
              <a:pPr>
                <a:lnSpc>
                  <a:spcPts val="1660"/>
                </a:lnSpc>
              </a:pPr>
              <a:r>
                <a:rPr lang="id-ID" b="1" u="sng" dirty="0">
                  <a:solidFill>
                    <a:srgbClr val="EC7561"/>
                  </a:solidFill>
                </a:rPr>
                <a:t>K</a:t>
              </a:r>
              <a:r>
                <a:rPr lang="en-US" b="1" u="sng" dirty="0">
                  <a:solidFill>
                    <a:srgbClr val="EC7561"/>
                  </a:solidFill>
                </a:rPr>
                <a:t>ONTROL</a:t>
              </a:r>
              <a:r>
                <a:rPr lang="id-ID" b="1" u="sng" dirty="0">
                  <a:solidFill>
                    <a:srgbClr val="EC7561"/>
                  </a:solidFill>
                </a:rPr>
                <a:t> AIR</a:t>
              </a:r>
              <a:endParaRPr lang="en-US" b="1" u="sng" dirty="0">
                <a:solidFill>
                  <a:srgbClr val="EC7561"/>
                </a:solidFill>
              </a:endParaRPr>
            </a:p>
          </p:txBody>
        </p:sp>
        <p:sp>
          <p:nvSpPr>
            <p:cNvPr id="183" name="TextBox 182"/>
            <p:cNvSpPr txBox="1"/>
            <p:nvPr/>
          </p:nvSpPr>
          <p:spPr>
            <a:xfrm>
              <a:off x="1727724" y="5707804"/>
              <a:ext cx="2220880" cy="246221"/>
            </a:xfrm>
            <a:prstGeom prst="rect">
              <a:avLst/>
            </a:prstGeom>
            <a:noFill/>
            <a:ln>
              <a:solidFill>
                <a:srgbClr val="C00000"/>
              </a:solidFill>
            </a:ln>
          </p:spPr>
          <p:txBody>
            <a:bodyPr wrap="square" rtlCol="0">
              <a:spAutoFit/>
            </a:bodyPr>
            <a:lstStyle/>
            <a:p>
              <a:pPr>
                <a:lnSpc>
                  <a:spcPts val="1220"/>
                </a:lnSpc>
              </a:pPr>
              <a:r>
                <a:rPr lang="id-ID" sz="1100" dirty="0">
                  <a:solidFill>
                    <a:srgbClr val="0070C0"/>
                  </a:solidFill>
                </a:rPr>
                <a:t>Meningkatkan kemampuan k</a:t>
              </a:r>
              <a:r>
                <a:rPr lang="en-US" sz="1100" dirty="0" err="1">
                  <a:solidFill>
                    <a:srgbClr val="0070C0"/>
                  </a:solidFill>
                </a:rPr>
                <a:t>ontrol</a:t>
              </a:r>
              <a:r>
                <a:rPr lang="en-US" sz="1100" dirty="0">
                  <a:solidFill>
                    <a:srgbClr val="0070C0"/>
                  </a:solidFill>
                </a:rPr>
                <a:t> </a:t>
              </a:r>
            </a:p>
          </p:txBody>
        </p:sp>
        <p:grpSp>
          <p:nvGrpSpPr>
            <p:cNvPr id="198" name="Group 197"/>
            <p:cNvGrpSpPr/>
            <p:nvPr/>
          </p:nvGrpSpPr>
          <p:grpSpPr>
            <a:xfrm flipH="1">
              <a:off x="7892200" y="1163412"/>
              <a:ext cx="4118497" cy="4973603"/>
              <a:chOff x="51283" y="935640"/>
              <a:chExt cx="4118497" cy="4973603"/>
            </a:xfrm>
          </p:grpSpPr>
          <p:grpSp>
            <p:nvGrpSpPr>
              <p:cNvPr id="262" name="Group 261"/>
              <p:cNvGrpSpPr/>
              <p:nvPr/>
            </p:nvGrpSpPr>
            <p:grpSpPr>
              <a:xfrm>
                <a:off x="621247" y="935640"/>
                <a:ext cx="3548533" cy="1116000"/>
                <a:chOff x="887575" y="1550097"/>
                <a:chExt cx="3177400" cy="1044000"/>
              </a:xfrm>
            </p:grpSpPr>
            <p:sp>
              <p:nvSpPr>
                <p:cNvPr id="290" name="Oval 43"/>
                <p:cNvSpPr/>
                <p:nvPr/>
              </p:nvSpPr>
              <p:spPr>
                <a:xfrm>
                  <a:off x="887575" y="1550097"/>
                  <a:ext cx="540000" cy="1044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Lst>
                  <a:ahLst/>
                  <a:cxnLst>
                    <a:cxn ang="0">
                      <a:pos x="connsiteX0" y="connsiteY0"/>
                    </a:cxn>
                    <a:cxn ang="0">
                      <a:pos x="connsiteX1" y="connsiteY1"/>
                    </a:cxn>
                    <a:cxn ang="0">
                      <a:pos x="connsiteX2" y="connsiteY2"/>
                    </a:cxn>
                  </a:cxnLst>
                  <a:rect l="l" t="t" r="r" b="b"/>
                  <a:pathLst>
                    <a:path w="486000" h="972000">
                      <a:moveTo>
                        <a:pt x="486000" y="972000"/>
                      </a:moveTo>
                      <a:cubicBezTo>
                        <a:pt x="217590" y="972000"/>
                        <a:pt x="0" y="754410"/>
                        <a:pt x="0" y="486000"/>
                      </a:cubicBezTo>
                      <a:cubicBezTo>
                        <a:pt x="0" y="217590"/>
                        <a:pt x="217590" y="0"/>
                        <a:pt x="48600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1" name="Oval 43"/>
                <p:cNvSpPr/>
                <p:nvPr/>
              </p:nvSpPr>
              <p:spPr>
                <a:xfrm rot="10800000">
                  <a:off x="3524975" y="1550097"/>
                  <a:ext cx="540000" cy="522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 name="connsiteX0" fmla="*/ 486000 w 486000"/>
                    <a:gd name="connsiteY0" fmla="*/ 486000 h 486000"/>
                    <a:gd name="connsiteX1" fmla="*/ 0 w 486000"/>
                    <a:gd name="connsiteY1" fmla="*/ 0 h 486000"/>
                  </a:gdLst>
                  <a:ahLst/>
                  <a:cxnLst>
                    <a:cxn ang="0">
                      <a:pos x="connsiteX0" y="connsiteY0"/>
                    </a:cxn>
                    <a:cxn ang="0">
                      <a:pos x="connsiteX1" y="connsiteY1"/>
                    </a:cxn>
                  </a:cxnLst>
                  <a:rect l="l" t="t" r="r" b="b"/>
                  <a:pathLst>
                    <a:path w="486000" h="486000">
                      <a:moveTo>
                        <a:pt x="486000" y="486000"/>
                      </a:moveTo>
                      <a:cubicBezTo>
                        <a:pt x="217590" y="486000"/>
                        <a:pt x="0" y="268410"/>
                        <a:pt x="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2" name="Straight Connector 291"/>
                <p:cNvCxnSpPr/>
                <p:nvPr/>
              </p:nvCxnSpPr>
              <p:spPr>
                <a:xfrm>
                  <a:off x="1423081" y="1550097"/>
                  <a:ext cx="2108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p:cNvCxnSpPr/>
                <p:nvPr/>
              </p:nvCxnSpPr>
              <p:spPr>
                <a:xfrm>
                  <a:off x="1423081" y="2594097"/>
                  <a:ext cx="205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4" name="Oval 49"/>
                <p:cNvSpPr/>
                <p:nvPr/>
              </p:nvSpPr>
              <p:spPr>
                <a:xfrm>
                  <a:off x="3444957" y="1658097"/>
                  <a:ext cx="468000" cy="936000"/>
                </a:xfrm>
                <a:custGeom>
                  <a:avLst/>
                  <a:gdLst>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0 w 936000"/>
                    <a:gd name="connsiteY4" fmla="*/ 468000 h 936000"/>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91440 w 936000"/>
                    <a:gd name="connsiteY4" fmla="*/ 559440 h 936000"/>
                    <a:gd name="connsiteX0" fmla="*/ 398377 w 866377"/>
                    <a:gd name="connsiteY0" fmla="*/ 0 h 936000"/>
                    <a:gd name="connsiteX1" fmla="*/ 866377 w 866377"/>
                    <a:gd name="connsiteY1" fmla="*/ 468000 h 936000"/>
                    <a:gd name="connsiteX2" fmla="*/ 398377 w 866377"/>
                    <a:gd name="connsiteY2" fmla="*/ 936000 h 936000"/>
                    <a:gd name="connsiteX3" fmla="*/ 21817 w 866377"/>
                    <a:gd name="connsiteY3" fmla="*/ 559440 h 936000"/>
                    <a:gd name="connsiteX0" fmla="*/ 0 w 468000"/>
                    <a:gd name="connsiteY0" fmla="*/ 0 h 936000"/>
                    <a:gd name="connsiteX1" fmla="*/ 468000 w 468000"/>
                    <a:gd name="connsiteY1" fmla="*/ 468000 h 936000"/>
                    <a:gd name="connsiteX2" fmla="*/ 0 w 468000"/>
                    <a:gd name="connsiteY2" fmla="*/ 936000 h 936000"/>
                  </a:gdLst>
                  <a:ahLst/>
                  <a:cxnLst>
                    <a:cxn ang="0">
                      <a:pos x="connsiteX0" y="connsiteY0"/>
                    </a:cxn>
                    <a:cxn ang="0">
                      <a:pos x="connsiteX1" y="connsiteY1"/>
                    </a:cxn>
                    <a:cxn ang="0">
                      <a:pos x="connsiteX2" y="connsiteY2"/>
                    </a:cxn>
                  </a:cxnLst>
                  <a:rect l="l" t="t" r="r" b="b"/>
                  <a:pathLst>
                    <a:path w="468000" h="936000">
                      <a:moveTo>
                        <a:pt x="0" y="0"/>
                      </a:moveTo>
                      <a:cubicBezTo>
                        <a:pt x="258469" y="0"/>
                        <a:pt x="468000" y="209531"/>
                        <a:pt x="468000" y="468000"/>
                      </a:cubicBezTo>
                      <a:cubicBezTo>
                        <a:pt x="468000" y="726469"/>
                        <a:pt x="258469" y="936000"/>
                        <a:pt x="0" y="93600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5" name="Group 294"/>
                <p:cNvGrpSpPr/>
                <p:nvPr/>
              </p:nvGrpSpPr>
              <p:grpSpPr>
                <a:xfrm>
                  <a:off x="3431931" y="1608798"/>
                  <a:ext cx="75551" cy="101172"/>
                  <a:chOff x="2767195" y="1369823"/>
                  <a:chExt cx="75551" cy="101172"/>
                </a:xfrm>
              </p:grpSpPr>
              <p:cxnSp>
                <p:nvCxnSpPr>
                  <p:cNvPr id="296" name="Straight Connector 295"/>
                  <p:cNvCxnSpPr/>
                  <p:nvPr/>
                </p:nvCxnSpPr>
                <p:spPr>
                  <a:xfrm flipH="1">
                    <a:off x="2767195" y="1369823"/>
                    <a:ext cx="75551" cy="5512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p:nvPr/>
                </p:nvCxnSpPr>
                <p:spPr>
                  <a:xfrm flipH="1" flipV="1">
                    <a:off x="2767196" y="1416995"/>
                    <a:ext cx="75550" cy="540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63" name="Group 262"/>
              <p:cNvGrpSpPr/>
              <p:nvPr/>
            </p:nvGrpSpPr>
            <p:grpSpPr>
              <a:xfrm>
                <a:off x="612427" y="4793243"/>
                <a:ext cx="3548533" cy="1116000"/>
                <a:chOff x="887575" y="1550097"/>
                <a:chExt cx="3177400" cy="1044000"/>
              </a:xfrm>
            </p:grpSpPr>
            <p:sp>
              <p:nvSpPr>
                <p:cNvPr id="282" name="Oval 43"/>
                <p:cNvSpPr/>
                <p:nvPr/>
              </p:nvSpPr>
              <p:spPr>
                <a:xfrm>
                  <a:off x="887575" y="1550097"/>
                  <a:ext cx="540000" cy="1044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Lst>
                  <a:ahLst/>
                  <a:cxnLst>
                    <a:cxn ang="0">
                      <a:pos x="connsiteX0" y="connsiteY0"/>
                    </a:cxn>
                    <a:cxn ang="0">
                      <a:pos x="connsiteX1" y="connsiteY1"/>
                    </a:cxn>
                    <a:cxn ang="0">
                      <a:pos x="connsiteX2" y="connsiteY2"/>
                    </a:cxn>
                  </a:cxnLst>
                  <a:rect l="l" t="t" r="r" b="b"/>
                  <a:pathLst>
                    <a:path w="486000" h="972000">
                      <a:moveTo>
                        <a:pt x="486000" y="972000"/>
                      </a:moveTo>
                      <a:cubicBezTo>
                        <a:pt x="217590" y="972000"/>
                        <a:pt x="0" y="754410"/>
                        <a:pt x="0" y="486000"/>
                      </a:cubicBezTo>
                      <a:cubicBezTo>
                        <a:pt x="0" y="217590"/>
                        <a:pt x="217590" y="0"/>
                        <a:pt x="48600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3" name="Oval 43"/>
                <p:cNvSpPr/>
                <p:nvPr/>
              </p:nvSpPr>
              <p:spPr>
                <a:xfrm rot="10800000">
                  <a:off x="3524975" y="1550097"/>
                  <a:ext cx="540000" cy="522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 name="connsiteX0" fmla="*/ 486000 w 486000"/>
                    <a:gd name="connsiteY0" fmla="*/ 486000 h 486000"/>
                    <a:gd name="connsiteX1" fmla="*/ 0 w 486000"/>
                    <a:gd name="connsiteY1" fmla="*/ 0 h 486000"/>
                  </a:gdLst>
                  <a:ahLst/>
                  <a:cxnLst>
                    <a:cxn ang="0">
                      <a:pos x="connsiteX0" y="connsiteY0"/>
                    </a:cxn>
                    <a:cxn ang="0">
                      <a:pos x="connsiteX1" y="connsiteY1"/>
                    </a:cxn>
                  </a:cxnLst>
                  <a:rect l="l" t="t" r="r" b="b"/>
                  <a:pathLst>
                    <a:path w="486000" h="486000">
                      <a:moveTo>
                        <a:pt x="486000" y="486000"/>
                      </a:moveTo>
                      <a:cubicBezTo>
                        <a:pt x="217590" y="486000"/>
                        <a:pt x="0" y="268410"/>
                        <a:pt x="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4" name="Straight Connector 283"/>
                <p:cNvCxnSpPr/>
                <p:nvPr/>
              </p:nvCxnSpPr>
              <p:spPr>
                <a:xfrm>
                  <a:off x="1423081" y="1550097"/>
                  <a:ext cx="2108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p:cNvCxnSpPr/>
                <p:nvPr/>
              </p:nvCxnSpPr>
              <p:spPr>
                <a:xfrm>
                  <a:off x="1423081" y="2594097"/>
                  <a:ext cx="205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86" name="Oval 49"/>
                <p:cNvSpPr/>
                <p:nvPr/>
              </p:nvSpPr>
              <p:spPr>
                <a:xfrm>
                  <a:off x="3444957" y="1658097"/>
                  <a:ext cx="468000" cy="936000"/>
                </a:xfrm>
                <a:custGeom>
                  <a:avLst/>
                  <a:gdLst>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0 w 936000"/>
                    <a:gd name="connsiteY4" fmla="*/ 468000 h 936000"/>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91440 w 936000"/>
                    <a:gd name="connsiteY4" fmla="*/ 559440 h 936000"/>
                    <a:gd name="connsiteX0" fmla="*/ 398377 w 866377"/>
                    <a:gd name="connsiteY0" fmla="*/ 0 h 936000"/>
                    <a:gd name="connsiteX1" fmla="*/ 866377 w 866377"/>
                    <a:gd name="connsiteY1" fmla="*/ 468000 h 936000"/>
                    <a:gd name="connsiteX2" fmla="*/ 398377 w 866377"/>
                    <a:gd name="connsiteY2" fmla="*/ 936000 h 936000"/>
                    <a:gd name="connsiteX3" fmla="*/ 21817 w 866377"/>
                    <a:gd name="connsiteY3" fmla="*/ 559440 h 936000"/>
                    <a:gd name="connsiteX0" fmla="*/ 0 w 468000"/>
                    <a:gd name="connsiteY0" fmla="*/ 0 h 936000"/>
                    <a:gd name="connsiteX1" fmla="*/ 468000 w 468000"/>
                    <a:gd name="connsiteY1" fmla="*/ 468000 h 936000"/>
                    <a:gd name="connsiteX2" fmla="*/ 0 w 468000"/>
                    <a:gd name="connsiteY2" fmla="*/ 936000 h 936000"/>
                  </a:gdLst>
                  <a:ahLst/>
                  <a:cxnLst>
                    <a:cxn ang="0">
                      <a:pos x="connsiteX0" y="connsiteY0"/>
                    </a:cxn>
                    <a:cxn ang="0">
                      <a:pos x="connsiteX1" y="connsiteY1"/>
                    </a:cxn>
                    <a:cxn ang="0">
                      <a:pos x="connsiteX2" y="connsiteY2"/>
                    </a:cxn>
                  </a:cxnLst>
                  <a:rect l="l" t="t" r="r" b="b"/>
                  <a:pathLst>
                    <a:path w="468000" h="936000">
                      <a:moveTo>
                        <a:pt x="0" y="0"/>
                      </a:moveTo>
                      <a:cubicBezTo>
                        <a:pt x="258469" y="0"/>
                        <a:pt x="468000" y="209531"/>
                        <a:pt x="468000" y="468000"/>
                      </a:cubicBezTo>
                      <a:cubicBezTo>
                        <a:pt x="468000" y="726469"/>
                        <a:pt x="258469" y="936000"/>
                        <a:pt x="0" y="93600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7" name="Group 286"/>
                <p:cNvGrpSpPr/>
                <p:nvPr/>
              </p:nvGrpSpPr>
              <p:grpSpPr>
                <a:xfrm>
                  <a:off x="3431931" y="1608798"/>
                  <a:ext cx="75551" cy="101172"/>
                  <a:chOff x="2767195" y="1369823"/>
                  <a:chExt cx="75551" cy="101172"/>
                </a:xfrm>
              </p:grpSpPr>
              <p:cxnSp>
                <p:nvCxnSpPr>
                  <p:cNvPr id="288" name="Straight Connector 287"/>
                  <p:cNvCxnSpPr/>
                  <p:nvPr/>
                </p:nvCxnSpPr>
                <p:spPr>
                  <a:xfrm flipH="1">
                    <a:off x="2767195" y="1369823"/>
                    <a:ext cx="75551" cy="5512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flipH="1" flipV="1">
                    <a:off x="2767196" y="1416995"/>
                    <a:ext cx="75550" cy="540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64" name="Group 263"/>
              <p:cNvGrpSpPr/>
              <p:nvPr/>
            </p:nvGrpSpPr>
            <p:grpSpPr>
              <a:xfrm>
                <a:off x="53685" y="2218672"/>
                <a:ext cx="3548533" cy="1116000"/>
                <a:chOff x="887575" y="1550097"/>
                <a:chExt cx="3177400" cy="1044000"/>
              </a:xfrm>
            </p:grpSpPr>
            <p:sp>
              <p:nvSpPr>
                <p:cNvPr id="274" name="Oval 43"/>
                <p:cNvSpPr/>
                <p:nvPr/>
              </p:nvSpPr>
              <p:spPr>
                <a:xfrm>
                  <a:off x="887575" y="1550097"/>
                  <a:ext cx="540000" cy="1044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Lst>
                  <a:ahLst/>
                  <a:cxnLst>
                    <a:cxn ang="0">
                      <a:pos x="connsiteX0" y="connsiteY0"/>
                    </a:cxn>
                    <a:cxn ang="0">
                      <a:pos x="connsiteX1" y="connsiteY1"/>
                    </a:cxn>
                    <a:cxn ang="0">
                      <a:pos x="connsiteX2" y="connsiteY2"/>
                    </a:cxn>
                  </a:cxnLst>
                  <a:rect l="l" t="t" r="r" b="b"/>
                  <a:pathLst>
                    <a:path w="486000" h="972000">
                      <a:moveTo>
                        <a:pt x="486000" y="972000"/>
                      </a:moveTo>
                      <a:cubicBezTo>
                        <a:pt x="217590" y="972000"/>
                        <a:pt x="0" y="754410"/>
                        <a:pt x="0" y="486000"/>
                      </a:cubicBezTo>
                      <a:cubicBezTo>
                        <a:pt x="0" y="217590"/>
                        <a:pt x="217590" y="0"/>
                        <a:pt x="48600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5" name="Oval 43"/>
                <p:cNvSpPr/>
                <p:nvPr/>
              </p:nvSpPr>
              <p:spPr>
                <a:xfrm rot="10800000">
                  <a:off x="3524975" y="1550097"/>
                  <a:ext cx="540000" cy="522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 name="connsiteX0" fmla="*/ 486000 w 486000"/>
                    <a:gd name="connsiteY0" fmla="*/ 486000 h 486000"/>
                    <a:gd name="connsiteX1" fmla="*/ 0 w 486000"/>
                    <a:gd name="connsiteY1" fmla="*/ 0 h 486000"/>
                  </a:gdLst>
                  <a:ahLst/>
                  <a:cxnLst>
                    <a:cxn ang="0">
                      <a:pos x="connsiteX0" y="connsiteY0"/>
                    </a:cxn>
                    <a:cxn ang="0">
                      <a:pos x="connsiteX1" y="connsiteY1"/>
                    </a:cxn>
                  </a:cxnLst>
                  <a:rect l="l" t="t" r="r" b="b"/>
                  <a:pathLst>
                    <a:path w="486000" h="486000">
                      <a:moveTo>
                        <a:pt x="486000" y="486000"/>
                      </a:moveTo>
                      <a:cubicBezTo>
                        <a:pt x="217590" y="486000"/>
                        <a:pt x="0" y="268410"/>
                        <a:pt x="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6" name="Straight Connector 275"/>
                <p:cNvCxnSpPr/>
                <p:nvPr/>
              </p:nvCxnSpPr>
              <p:spPr>
                <a:xfrm>
                  <a:off x="1423081" y="1550097"/>
                  <a:ext cx="2108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p:nvPr/>
              </p:nvCxnSpPr>
              <p:spPr>
                <a:xfrm>
                  <a:off x="1423081" y="2594097"/>
                  <a:ext cx="205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78" name="Oval 49"/>
                <p:cNvSpPr/>
                <p:nvPr/>
              </p:nvSpPr>
              <p:spPr>
                <a:xfrm>
                  <a:off x="3444957" y="1658097"/>
                  <a:ext cx="468000" cy="936000"/>
                </a:xfrm>
                <a:custGeom>
                  <a:avLst/>
                  <a:gdLst>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0 w 936000"/>
                    <a:gd name="connsiteY4" fmla="*/ 468000 h 936000"/>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91440 w 936000"/>
                    <a:gd name="connsiteY4" fmla="*/ 559440 h 936000"/>
                    <a:gd name="connsiteX0" fmla="*/ 398377 w 866377"/>
                    <a:gd name="connsiteY0" fmla="*/ 0 h 936000"/>
                    <a:gd name="connsiteX1" fmla="*/ 866377 w 866377"/>
                    <a:gd name="connsiteY1" fmla="*/ 468000 h 936000"/>
                    <a:gd name="connsiteX2" fmla="*/ 398377 w 866377"/>
                    <a:gd name="connsiteY2" fmla="*/ 936000 h 936000"/>
                    <a:gd name="connsiteX3" fmla="*/ 21817 w 866377"/>
                    <a:gd name="connsiteY3" fmla="*/ 559440 h 936000"/>
                    <a:gd name="connsiteX0" fmla="*/ 0 w 468000"/>
                    <a:gd name="connsiteY0" fmla="*/ 0 h 936000"/>
                    <a:gd name="connsiteX1" fmla="*/ 468000 w 468000"/>
                    <a:gd name="connsiteY1" fmla="*/ 468000 h 936000"/>
                    <a:gd name="connsiteX2" fmla="*/ 0 w 468000"/>
                    <a:gd name="connsiteY2" fmla="*/ 936000 h 936000"/>
                  </a:gdLst>
                  <a:ahLst/>
                  <a:cxnLst>
                    <a:cxn ang="0">
                      <a:pos x="connsiteX0" y="connsiteY0"/>
                    </a:cxn>
                    <a:cxn ang="0">
                      <a:pos x="connsiteX1" y="connsiteY1"/>
                    </a:cxn>
                    <a:cxn ang="0">
                      <a:pos x="connsiteX2" y="connsiteY2"/>
                    </a:cxn>
                  </a:cxnLst>
                  <a:rect l="l" t="t" r="r" b="b"/>
                  <a:pathLst>
                    <a:path w="468000" h="936000">
                      <a:moveTo>
                        <a:pt x="0" y="0"/>
                      </a:moveTo>
                      <a:cubicBezTo>
                        <a:pt x="258469" y="0"/>
                        <a:pt x="468000" y="209531"/>
                        <a:pt x="468000" y="468000"/>
                      </a:cubicBezTo>
                      <a:cubicBezTo>
                        <a:pt x="468000" y="726469"/>
                        <a:pt x="258469" y="936000"/>
                        <a:pt x="0" y="93600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9" name="Group 278"/>
                <p:cNvGrpSpPr/>
                <p:nvPr/>
              </p:nvGrpSpPr>
              <p:grpSpPr>
                <a:xfrm>
                  <a:off x="3431931" y="1608798"/>
                  <a:ext cx="75551" cy="101172"/>
                  <a:chOff x="2767195" y="1369823"/>
                  <a:chExt cx="75551" cy="101172"/>
                </a:xfrm>
              </p:grpSpPr>
              <p:cxnSp>
                <p:nvCxnSpPr>
                  <p:cNvPr id="280" name="Straight Connector 279"/>
                  <p:cNvCxnSpPr/>
                  <p:nvPr/>
                </p:nvCxnSpPr>
                <p:spPr>
                  <a:xfrm flipH="1">
                    <a:off x="2767195" y="1369823"/>
                    <a:ext cx="75551" cy="5512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p:nvPr/>
                </p:nvCxnSpPr>
                <p:spPr>
                  <a:xfrm flipH="1" flipV="1">
                    <a:off x="2767196" y="1416995"/>
                    <a:ext cx="75550" cy="540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65" name="Group 264"/>
              <p:cNvGrpSpPr/>
              <p:nvPr/>
            </p:nvGrpSpPr>
            <p:grpSpPr>
              <a:xfrm>
                <a:off x="51283" y="3518189"/>
                <a:ext cx="3548533" cy="1116000"/>
                <a:chOff x="887575" y="1550097"/>
                <a:chExt cx="3177400" cy="1044000"/>
              </a:xfrm>
            </p:grpSpPr>
            <p:sp>
              <p:nvSpPr>
                <p:cNvPr id="266" name="Oval 43"/>
                <p:cNvSpPr/>
                <p:nvPr/>
              </p:nvSpPr>
              <p:spPr>
                <a:xfrm>
                  <a:off x="887575" y="1550097"/>
                  <a:ext cx="540000" cy="1044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Lst>
                  <a:ahLst/>
                  <a:cxnLst>
                    <a:cxn ang="0">
                      <a:pos x="connsiteX0" y="connsiteY0"/>
                    </a:cxn>
                    <a:cxn ang="0">
                      <a:pos x="connsiteX1" y="connsiteY1"/>
                    </a:cxn>
                    <a:cxn ang="0">
                      <a:pos x="connsiteX2" y="connsiteY2"/>
                    </a:cxn>
                  </a:cxnLst>
                  <a:rect l="l" t="t" r="r" b="b"/>
                  <a:pathLst>
                    <a:path w="486000" h="972000">
                      <a:moveTo>
                        <a:pt x="486000" y="972000"/>
                      </a:moveTo>
                      <a:cubicBezTo>
                        <a:pt x="217590" y="972000"/>
                        <a:pt x="0" y="754410"/>
                        <a:pt x="0" y="486000"/>
                      </a:cubicBezTo>
                      <a:cubicBezTo>
                        <a:pt x="0" y="217590"/>
                        <a:pt x="217590" y="0"/>
                        <a:pt x="48600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7" name="Oval 43"/>
                <p:cNvSpPr/>
                <p:nvPr/>
              </p:nvSpPr>
              <p:spPr>
                <a:xfrm rot="10800000">
                  <a:off x="3524975" y="1550097"/>
                  <a:ext cx="540000" cy="522000"/>
                </a:xfrm>
                <a:custGeom>
                  <a:avLst/>
                  <a:gdLst>
                    <a:gd name="connsiteX0" fmla="*/ 0 w 972000"/>
                    <a:gd name="connsiteY0" fmla="*/ 486000 h 972000"/>
                    <a:gd name="connsiteX1" fmla="*/ 486000 w 972000"/>
                    <a:gd name="connsiteY1" fmla="*/ 0 h 972000"/>
                    <a:gd name="connsiteX2" fmla="*/ 972000 w 972000"/>
                    <a:gd name="connsiteY2" fmla="*/ 486000 h 972000"/>
                    <a:gd name="connsiteX3" fmla="*/ 486000 w 972000"/>
                    <a:gd name="connsiteY3" fmla="*/ 972000 h 972000"/>
                    <a:gd name="connsiteX4" fmla="*/ 0 w 972000"/>
                    <a:gd name="connsiteY4" fmla="*/ 486000 h 972000"/>
                    <a:gd name="connsiteX0" fmla="*/ 972000 w 1063440"/>
                    <a:gd name="connsiteY0" fmla="*/ 486000 h 972000"/>
                    <a:gd name="connsiteX1" fmla="*/ 486000 w 1063440"/>
                    <a:gd name="connsiteY1" fmla="*/ 972000 h 972000"/>
                    <a:gd name="connsiteX2" fmla="*/ 0 w 1063440"/>
                    <a:gd name="connsiteY2" fmla="*/ 486000 h 972000"/>
                    <a:gd name="connsiteX3" fmla="*/ 486000 w 1063440"/>
                    <a:gd name="connsiteY3" fmla="*/ 0 h 972000"/>
                    <a:gd name="connsiteX4" fmla="*/ 1063440 w 1063440"/>
                    <a:gd name="connsiteY4" fmla="*/ 577440 h 972000"/>
                    <a:gd name="connsiteX0" fmla="*/ 972000 w 972000"/>
                    <a:gd name="connsiteY0" fmla="*/ 486000 h 972000"/>
                    <a:gd name="connsiteX1" fmla="*/ 486000 w 972000"/>
                    <a:gd name="connsiteY1" fmla="*/ 972000 h 972000"/>
                    <a:gd name="connsiteX2" fmla="*/ 0 w 972000"/>
                    <a:gd name="connsiteY2" fmla="*/ 486000 h 972000"/>
                    <a:gd name="connsiteX3" fmla="*/ 486000 w 972000"/>
                    <a:gd name="connsiteY3" fmla="*/ 0 h 972000"/>
                    <a:gd name="connsiteX0" fmla="*/ 486000 w 486000"/>
                    <a:gd name="connsiteY0" fmla="*/ 972000 h 972000"/>
                    <a:gd name="connsiteX1" fmla="*/ 0 w 486000"/>
                    <a:gd name="connsiteY1" fmla="*/ 486000 h 972000"/>
                    <a:gd name="connsiteX2" fmla="*/ 486000 w 486000"/>
                    <a:gd name="connsiteY2" fmla="*/ 0 h 972000"/>
                    <a:gd name="connsiteX0" fmla="*/ 486000 w 486000"/>
                    <a:gd name="connsiteY0" fmla="*/ 486000 h 486000"/>
                    <a:gd name="connsiteX1" fmla="*/ 0 w 486000"/>
                    <a:gd name="connsiteY1" fmla="*/ 0 h 486000"/>
                  </a:gdLst>
                  <a:ahLst/>
                  <a:cxnLst>
                    <a:cxn ang="0">
                      <a:pos x="connsiteX0" y="connsiteY0"/>
                    </a:cxn>
                    <a:cxn ang="0">
                      <a:pos x="connsiteX1" y="connsiteY1"/>
                    </a:cxn>
                  </a:cxnLst>
                  <a:rect l="l" t="t" r="r" b="b"/>
                  <a:pathLst>
                    <a:path w="486000" h="486000">
                      <a:moveTo>
                        <a:pt x="486000" y="486000"/>
                      </a:moveTo>
                      <a:cubicBezTo>
                        <a:pt x="217590" y="486000"/>
                        <a:pt x="0" y="268410"/>
                        <a:pt x="0" y="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8" name="Straight Connector 267"/>
                <p:cNvCxnSpPr/>
                <p:nvPr/>
              </p:nvCxnSpPr>
              <p:spPr>
                <a:xfrm>
                  <a:off x="1423081" y="1550097"/>
                  <a:ext cx="2108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a:off x="1423081" y="2594097"/>
                  <a:ext cx="205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70" name="Oval 49"/>
                <p:cNvSpPr/>
                <p:nvPr/>
              </p:nvSpPr>
              <p:spPr>
                <a:xfrm>
                  <a:off x="3444957" y="1658097"/>
                  <a:ext cx="468000" cy="936000"/>
                </a:xfrm>
                <a:custGeom>
                  <a:avLst/>
                  <a:gdLst>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0 w 936000"/>
                    <a:gd name="connsiteY4" fmla="*/ 468000 h 936000"/>
                    <a:gd name="connsiteX0" fmla="*/ 0 w 936000"/>
                    <a:gd name="connsiteY0" fmla="*/ 468000 h 936000"/>
                    <a:gd name="connsiteX1" fmla="*/ 468000 w 936000"/>
                    <a:gd name="connsiteY1" fmla="*/ 0 h 936000"/>
                    <a:gd name="connsiteX2" fmla="*/ 936000 w 936000"/>
                    <a:gd name="connsiteY2" fmla="*/ 468000 h 936000"/>
                    <a:gd name="connsiteX3" fmla="*/ 468000 w 936000"/>
                    <a:gd name="connsiteY3" fmla="*/ 936000 h 936000"/>
                    <a:gd name="connsiteX4" fmla="*/ 91440 w 936000"/>
                    <a:gd name="connsiteY4" fmla="*/ 559440 h 936000"/>
                    <a:gd name="connsiteX0" fmla="*/ 398377 w 866377"/>
                    <a:gd name="connsiteY0" fmla="*/ 0 h 936000"/>
                    <a:gd name="connsiteX1" fmla="*/ 866377 w 866377"/>
                    <a:gd name="connsiteY1" fmla="*/ 468000 h 936000"/>
                    <a:gd name="connsiteX2" fmla="*/ 398377 w 866377"/>
                    <a:gd name="connsiteY2" fmla="*/ 936000 h 936000"/>
                    <a:gd name="connsiteX3" fmla="*/ 21817 w 866377"/>
                    <a:gd name="connsiteY3" fmla="*/ 559440 h 936000"/>
                    <a:gd name="connsiteX0" fmla="*/ 0 w 468000"/>
                    <a:gd name="connsiteY0" fmla="*/ 0 h 936000"/>
                    <a:gd name="connsiteX1" fmla="*/ 468000 w 468000"/>
                    <a:gd name="connsiteY1" fmla="*/ 468000 h 936000"/>
                    <a:gd name="connsiteX2" fmla="*/ 0 w 468000"/>
                    <a:gd name="connsiteY2" fmla="*/ 936000 h 936000"/>
                  </a:gdLst>
                  <a:ahLst/>
                  <a:cxnLst>
                    <a:cxn ang="0">
                      <a:pos x="connsiteX0" y="connsiteY0"/>
                    </a:cxn>
                    <a:cxn ang="0">
                      <a:pos x="connsiteX1" y="connsiteY1"/>
                    </a:cxn>
                    <a:cxn ang="0">
                      <a:pos x="connsiteX2" y="connsiteY2"/>
                    </a:cxn>
                  </a:cxnLst>
                  <a:rect l="l" t="t" r="r" b="b"/>
                  <a:pathLst>
                    <a:path w="468000" h="936000">
                      <a:moveTo>
                        <a:pt x="0" y="0"/>
                      </a:moveTo>
                      <a:cubicBezTo>
                        <a:pt x="258469" y="0"/>
                        <a:pt x="468000" y="209531"/>
                        <a:pt x="468000" y="468000"/>
                      </a:cubicBezTo>
                      <a:cubicBezTo>
                        <a:pt x="468000" y="726469"/>
                        <a:pt x="258469" y="936000"/>
                        <a:pt x="0" y="93600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1" name="Group 270"/>
                <p:cNvGrpSpPr/>
                <p:nvPr/>
              </p:nvGrpSpPr>
              <p:grpSpPr>
                <a:xfrm>
                  <a:off x="3431931" y="1608798"/>
                  <a:ext cx="75551" cy="101172"/>
                  <a:chOff x="2767195" y="1369823"/>
                  <a:chExt cx="75551" cy="101172"/>
                </a:xfrm>
              </p:grpSpPr>
              <p:cxnSp>
                <p:nvCxnSpPr>
                  <p:cNvPr id="272" name="Straight Connector 271"/>
                  <p:cNvCxnSpPr/>
                  <p:nvPr/>
                </p:nvCxnSpPr>
                <p:spPr>
                  <a:xfrm flipH="1">
                    <a:off x="2767195" y="1369823"/>
                    <a:ext cx="75551" cy="5512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p:nvCxnSpPr>
                <p:spPr>
                  <a:xfrm flipH="1" flipV="1">
                    <a:off x="2767196" y="1416995"/>
                    <a:ext cx="75550" cy="540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cxnSp>
          <p:nvCxnSpPr>
            <p:cNvPr id="199" name="Straight Connector 198"/>
            <p:cNvCxnSpPr/>
            <p:nvPr/>
          </p:nvCxnSpPr>
          <p:spPr>
            <a:xfrm flipH="1">
              <a:off x="7096741" y="1721412"/>
              <a:ext cx="79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8138164" y="3004444"/>
              <a:ext cx="324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flipH="1">
              <a:off x="8093465" y="4292757"/>
              <a:ext cx="360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flipH="1">
              <a:off x="6922039" y="5582877"/>
              <a:ext cx="97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51" name="Oval 250"/>
            <p:cNvSpPr/>
            <p:nvPr/>
          </p:nvSpPr>
          <p:spPr>
            <a:xfrm flipH="1">
              <a:off x="10978483" y="3810975"/>
              <a:ext cx="972000" cy="972000"/>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1" name="Oval 260"/>
            <p:cNvSpPr/>
            <p:nvPr/>
          </p:nvSpPr>
          <p:spPr>
            <a:xfrm flipH="1">
              <a:off x="10401058" y="5116552"/>
              <a:ext cx="972000" cy="972000"/>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8" name="TextBox 187"/>
            <p:cNvSpPr txBox="1"/>
            <p:nvPr/>
          </p:nvSpPr>
          <p:spPr>
            <a:xfrm flipH="1">
              <a:off x="7998808" y="1642546"/>
              <a:ext cx="2359956" cy="553998"/>
            </a:xfrm>
            <a:prstGeom prst="rect">
              <a:avLst/>
            </a:prstGeom>
            <a:noFill/>
            <a:ln w="28575">
              <a:solidFill>
                <a:srgbClr val="C00000"/>
              </a:solidFill>
            </a:ln>
          </p:spPr>
          <p:txBody>
            <a:bodyPr wrap="square" rtlCol="0">
              <a:spAutoFit/>
            </a:bodyPr>
            <a:lstStyle/>
            <a:p>
              <a:pPr algn="r">
                <a:lnSpc>
                  <a:spcPts val="1220"/>
                </a:lnSpc>
              </a:pPr>
              <a:r>
                <a:rPr lang="en-US" sz="1100" dirty="0">
                  <a:solidFill>
                    <a:srgbClr val="0070C0"/>
                  </a:solidFill>
                </a:rPr>
                <a:t>Invest</a:t>
              </a:r>
              <a:r>
                <a:rPr lang="id-ID" sz="1100" dirty="0">
                  <a:solidFill>
                    <a:srgbClr val="0070C0"/>
                  </a:solidFill>
                </a:rPr>
                <a:t>asi pada model produksi yang lestari dan menyediakan fasilitas fasilitas dasar</a:t>
              </a:r>
              <a:endParaRPr lang="en-US" sz="1100" dirty="0">
                <a:solidFill>
                  <a:srgbClr val="0070C0"/>
                </a:solidFill>
              </a:endParaRPr>
            </a:p>
          </p:txBody>
        </p:sp>
        <p:sp>
          <p:nvSpPr>
            <p:cNvPr id="190" name="TextBox 189"/>
            <p:cNvSpPr txBox="1"/>
            <p:nvPr/>
          </p:nvSpPr>
          <p:spPr>
            <a:xfrm flipH="1">
              <a:off x="8432587" y="2725571"/>
              <a:ext cx="2498163" cy="835974"/>
            </a:xfrm>
            <a:prstGeom prst="rect">
              <a:avLst/>
            </a:prstGeom>
            <a:noFill/>
            <a:ln w="28575">
              <a:solidFill>
                <a:srgbClr val="C00000"/>
              </a:solidFill>
            </a:ln>
          </p:spPr>
          <p:txBody>
            <a:bodyPr wrap="square" rtlCol="0">
              <a:spAutoFit/>
            </a:bodyPr>
            <a:lstStyle/>
            <a:p>
              <a:pPr algn="r"/>
              <a:r>
                <a:rPr lang="id-ID" sz="1100" dirty="0">
                  <a:solidFill>
                    <a:srgbClr val="0070C0"/>
                  </a:solidFill>
                </a:rPr>
                <a:t>Meningkatkan ketertelusuran untuk mempertahankan posisi yang kuat dan memperkuat hubungan dengan pengembangan pasar</a:t>
              </a:r>
              <a:endParaRPr lang="en-US" sz="1100" dirty="0">
                <a:solidFill>
                  <a:srgbClr val="0070C0"/>
                </a:solidFill>
              </a:endParaRPr>
            </a:p>
          </p:txBody>
        </p:sp>
        <p:sp>
          <p:nvSpPr>
            <p:cNvPr id="192" name="TextBox 191"/>
            <p:cNvSpPr txBox="1"/>
            <p:nvPr/>
          </p:nvSpPr>
          <p:spPr>
            <a:xfrm flipH="1">
              <a:off x="9152721" y="3891951"/>
              <a:ext cx="1826284" cy="316753"/>
            </a:xfrm>
            <a:prstGeom prst="rect">
              <a:avLst/>
            </a:prstGeom>
            <a:noFill/>
            <a:ln w="28575">
              <a:solidFill>
                <a:srgbClr val="C00000"/>
              </a:solidFill>
            </a:ln>
          </p:spPr>
          <p:txBody>
            <a:bodyPr wrap="square" rtlCol="0">
              <a:spAutoFit/>
            </a:bodyPr>
            <a:lstStyle/>
            <a:p>
              <a:pPr algn="r">
                <a:lnSpc>
                  <a:spcPts val="1660"/>
                </a:lnSpc>
              </a:pPr>
              <a:r>
                <a:rPr lang="en-US" b="1" u="sng" dirty="0">
                  <a:solidFill>
                    <a:srgbClr val="EC7561"/>
                  </a:solidFill>
                </a:rPr>
                <a:t>SE</a:t>
              </a:r>
              <a:r>
                <a:rPr lang="id-ID" b="1" u="sng" dirty="0">
                  <a:solidFill>
                    <a:srgbClr val="EC7561"/>
                  </a:solidFill>
                </a:rPr>
                <a:t>K</a:t>
              </a:r>
              <a:r>
                <a:rPr lang="en-US" b="1" u="sng" dirty="0">
                  <a:solidFill>
                    <a:srgbClr val="EC7561"/>
                  </a:solidFill>
                </a:rPr>
                <a:t>TOR</a:t>
              </a:r>
              <a:r>
                <a:rPr lang="id-ID" b="1" u="sng" dirty="0">
                  <a:solidFill>
                    <a:srgbClr val="EC7561"/>
                  </a:solidFill>
                </a:rPr>
                <a:t> SWASTA</a:t>
              </a:r>
              <a:endParaRPr lang="en-US" b="1" u="sng" dirty="0">
                <a:solidFill>
                  <a:srgbClr val="EC7561"/>
                </a:solidFill>
              </a:endParaRPr>
            </a:p>
          </p:txBody>
        </p:sp>
        <p:sp>
          <p:nvSpPr>
            <p:cNvPr id="193" name="TextBox 192"/>
            <p:cNvSpPr txBox="1"/>
            <p:nvPr/>
          </p:nvSpPr>
          <p:spPr>
            <a:xfrm flipH="1">
              <a:off x="8757603" y="4326122"/>
              <a:ext cx="2220880" cy="430887"/>
            </a:xfrm>
            <a:prstGeom prst="rect">
              <a:avLst/>
            </a:prstGeom>
            <a:noFill/>
            <a:ln w="28575">
              <a:solidFill>
                <a:srgbClr val="C00000"/>
              </a:solidFill>
            </a:ln>
          </p:spPr>
          <p:txBody>
            <a:bodyPr wrap="square" rtlCol="0">
              <a:spAutoFit/>
            </a:bodyPr>
            <a:lstStyle/>
            <a:p>
              <a:pPr algn="r"/>
              <a:r>
                <a:rPr lang="id-ID" sz="1100" dirty="0">
                  <a:solidFill>
                    <a:srgbClr val="0070C0"/>
                  </a:solidFill>
                </a:rPr>
                <a:t>Meningkatkan hubunan sektor swasta dengan pengusaha kecil</a:t>
              </a:r>
              <a:endParaRPr lang="en-US" sz="1100" dirty="0">
                <a:solidFill>
                  <a:srgbClr val="0070C0"/>
                </a:solidFill>
              </a:endParaRPr>
            </a:p>
          </p:txBody>
        </p:sp>
        <p:sp>
          <p:nvSpPr>
            <p:cNvPr id="195" name="TextBox 194"/>
            <p:cNvSpPr txBox="1"/>
            <p:nvPr/>
          </p:nvSpPr>
          <p:spPr>
            <a:xfrm flipH="1">
              <a:off x="8541225" y="5078111"/>
              <a:ext cx="1748490" cy="310341"/>
            </a:xfrm>
            <a:prstGeom prst="rect">
              <a:avLst/>
            </a:prstGeom>
            <a:noFill/>
            <a:ln w="28575">
              <a:solidFill>
                <a:srgbClr val="C00000"/>
              </a:solidFill>
            </a:ln>
          </p:spPr>
          <p:txBody>
            <a:bodyPr wrap="square" rtlCol="0">
              <a:spAutoFit/>
            </a:bodyPr>
            <a:lstStyle/>
            <a:p>
              <a:pPr algn="r">
                <a:lnSpc>
                  <a:spcPts val="1660"/>
                </a:lnSpc>
              </a:pPr>
              <a:r>
                <a:rPr lang="en-US" b="1" u="sng" dirty="0">
                  <a:solidFill>
                    <a:srgbClr val="EC7561"/>
                  </a:solidFill>
                </a:rPr>
                <a:t>A</a:t>
              </a:r>
              <a:r>
                <a:rPr lang="id-ID" b="1" u="sng" dirty="0">
                  <a:solidFill>
                    <a:srgbClr val="EC7561"/>
                  </a:solidFill>
                </a:rPr>
                <a:t>KSES MODAL</a:t>
              </a:r>
              <a:endParaRPr lang="en-US" b="1" u="sng" dirty="0">
                <a:solidFill>
                  <a:srgbClr val="EC7561"/>
                </a:solidFill>
              </a:endParaRPr>
            </a:p>
          </p:txBody>
        </p:sp>
        <p:sp>
          <p:nvSpPr>
            <p:cNvPr id="196" name="TextBox 195"/>
            <p:cNvSpPr txBox="1"/>
            <p:nvPr/>
          </p:nvSpPr>
          <p:spPr>
            <a:xfrm flipH="1">
              <a:off x="8099967" y="5388452"/>
              <a:ext cx="2300309" cy="835974"/>
            </a:xfrm>
            <a:prstGeom prst="rect">
              <a:avLst/>
            </a:prstGeom>
            <a:noFill/>
            <a:ln w="28575">
              <a:solidFill>
                <a:srgbClr val="C00000"/>
              </a:solidFill>
            </a:ln>
          </p:spPr>
          <p:txBody>
            <a:bodyPr wrap="square" rtlCol="0">
              <a:spAutoFit/>
            </a:bodyPr>
            <a:lstStyle/>
            <a:p>
              <a:pPr algn="r"/>
              <a:r>
                <a:rPr lang="id-ID" sz="1100" dirty="0">
                  <a:solidFill>
                    <a:srgbClr val="0070C0"/>
                  </a:solidFill>
                </a:rPr>
                <a:t>Mendukung pembudidaya untuk mendapatkan kredit</a:t>
              </a:r>
              <a:r>
                <a:rPr lang="en-US" sz="1100" dirty="0">
                  <a:solidFill>
                    <a:srgbClr val="0070C0"/>
                  </a:solidFill>
                </a:rPr>
                <a:t> </a:t>
              </a:r>
              <a:r>
                <a:rPr lang="en-US" sz="1100" dirty="0" err="1">
                  <a:solidFill>
                    <a:srgbClr val="0070C0"/>
                  </a:solidFill>
                </a:rPr>
                <a:t>Kredit</a:t>
              </a:r>
              <a:r>
                <a:rPr lang="en-US" sz="1100" dirty="0">
                  <a:solidFill>
                    <a:srgbClr val="0070C0"/>
                  </a:solidFill>
                </a:rPr>
                <a:t> Usaha Rakyat (KUR) </a:t>
              </a:r>
              <a:r>
                <a:rPr lang="id-ID" sz="1100" dirty="0">
                  <a:solidFill>
                    <a:srgbClr val="0070C0"/>
                  </a:solidFill>
                </a:rPr>
                <a:t>yang menyediakan  permodalan istimewa</a:t>
              </a:r>
              <a:endParaRPr lang="en-US" sz="1100" dirty="0">
                <a:solidFill>
                  <a:srgbClr val="0070C0"/>
                </a:solidFill>
              </a:endParaRPr>
            </a:p>
          </p:txBody>
        </p:sp>
        <p:sp>
          <p:nvSpPr>
            <p:cNvPr id="298" name="TextBox 297"/>
            <p:cNvSpPr txBox="1"/>
            <p:nvPr/>
          </p:nvSpPr>
          <p:spPr>
            <a:xfrm flipH="1">
              <a:off x="8270705" y="1103370"/>
              <a:ext cx="1996612" cy="537776"/>
            </a:xfrm>
            <a:prstGeom prst="rect">
              <a:avLst/>
            </a:prstGeom>
            <a:noFill/>
            <a:ln>
              <a:solidFill>
                <a:srgbClr val="C00000"/>
              </a:solidFill>
            </a:ln>
          </p:spPr>
          <p:txBody>
            <a:bodyPr wrap="square" rtlCol="0">
              <a:spAutoFit/>
            </a:bodyPr>
            <a:lstStyle/>
            <a:p>
              <a:pPr algn="r">
                <a:lnSpc>
                  <a:spcPts val="1660"/>
                </a:lnSpc>
              </a:pPr>
              <a:r>
                <a:rPr lang="id-ID" b="1" u="sng" dirty="0">
                  <a:solidFill>
                    <a:srgbClr val="EC7561"/>
                  </a:solidFill>
                </a:rPr>
                <a:t>I</a:t>
              </a:r>
              <a:r>
                <a:rPr lang="en-US" b="1" u="sng" dirty="0">
                  <a:solidFill>
                    <a:srgbClr val="EC7561"/>
                  </a:solidFill>
                </a:rPr>
                <a:t>NFRASTRU</a:t>
              </a:r>
              <a:r>
                <a:rPr lang="id-ID" b="1" u="sng" dirty="0">
                  <a:solidFill>
                    <a:srgbClr val="EC7561"/>
                  </a:solidFill>
                </a:rPr>
                <a:t>KT</a:t>
              </a:r>
              <a:r>
                <a:rPr lang="en-US" b="1" u="sng" dirty="0">
                  <a:solidFill>
                    <a:srgbClr val="EC7561"/>
                  </a:solidFill>
                </a:rPr>
                <a:t>UR</a:t>
              </a:r>
              <a:r>
                <a:rPr lang="id-ID" b="1" u="sng" dirty="0">
                  <a:solidFill>
                    <a:srgbClr val="EC7561"/>
                  </a:solidFill>
                </a:rPr>
                <a:t> BERKELANJUTAN</a:t>
              </a:r>
              <a:endParaRPr lang="en-US" b="1" u="sng" dirty="0">
                <a:solidFill>
                  <a:srgbClr val="EC7561"/>
                </a:solidFill>
              </a:endParaRPr>
            </a:p>
          </p:txBody>
        </p:sp>
        <p:pic>
          <p:nvPicPr>
            <p:cNvPr id="16" name="Picture 1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407872" y="1259437"/>
              <a:ext cx="972000" cy="969201"/>
            </a:xfrm>
            <a:prstGeom prst="rect">
              <a:avLst/>
            </a:prstGeom>
            <a:ln>
              <a:solidFill>
                <a:srgbClr val="C00000"/>
              </a:solidFill>
            </a:ln>
          </p:spPr>
        </p:pic>
        <p:sp>
          <p:nvSpPr>
            <p:cNvPr id="299" name="TextBox 298"/>
            <p:cNvSpPr txBox="1"/>
            <p:nvPr/>
          </p:nvSpPr>
          <p:spPr>
            <a:xfrm flipH="1">
              <a:off x="8707147" y="2447647"/>
              <a:ext cx="2220825" cy="319768"/>
            </a:xfrm>
            <a:prstGeom prst="rect">
              <a:avLst/>
            </a:prstGeom>
            <a:noFill/>
            <a:ln>
              <a:solidFill>
                <a:srgbClr val="C00000"/>
              </a:solidFill>
            </a:ln>
          </p:spPr>
          <p:txBody>
            <a:bodyPr wrap="square" rtlCol="0">
              <a:spAutoFit/>
            </a:bodyPr>
            <a:lstStyle/>
            <a:p>
              <a:pPr algn="r">
                <a:lnSpc>
                  <a:spcPts val="1660"/>
                </a:lnSpc>
              </a:pPr>
              <a:r>
                <a:rPr lang="id-ID" b="1" u="sng" dirty="0">
                  <a:solidFill>
                    <a:srgbClr val="EC7561"/>
                  </a:solidFill>
                </a:rPr>
                <a:t>KETERTELUSURAN</a:t>
              </a:r>
              <a:r>
                <a:rPr lang="en-US" b="1" u="sng" dirty="0">
                  <a:solidFill>
                    <a:srgbClr val="EC7561"/>
                  </a:solidFill>
                </a:rPr>
                <a:t> </a:t>
              </a:r>
            </a:p>
          </p:txBody>
        </p:sp>
        <p:pic>
          <p:nvPicPr>
            <p:cNvPr id="17" name="Picture 16"/>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979246" y="2524592"/>
              <a:ext cx="952217" cy="940463"/>
            </a:xfrm>
            <a:prstGeom prst="rect">
              <a:avLst/>
            </a:prstGeom>
            <a:ln>
              <a:solidFill>
                <a:srgbClr val="C00000"/>
              </a:solidFill>
            </a:ln>
          </p:spPr>
        </p:pic>
        <p:pic>
          <p:nvPicPr>
            <p:cNvPr id="19" name="Picture 18"/>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008130" y="3977263"/>
              <a:ext cx="865206" cy="576960"/>
            </a:xfrm>
            <a:prstGeom prst="rect">
              <a:avLst/>
            </a:prstGeom>
            <a:ln>
              <a:solidFill>
                <a:srgbClr val="C00000"/>
              </a:solidFill>
            </a:ln>
          </p:spPr>
        </p:pic>
        <p:sp>
          <p:nvSpPr>
            <p:cNvPr id="301" name="Oval 300"/>
            <p:cNvSpPr/>
            <p:nvPr/>
          </p:nvSpPr>
          <p:spPr>
            <a:xfrm flipH="1">
              <a:off x="764131" y="5153545"/>
              <a:ext cx="841952" cy="895263"/>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82268" y="5163976"/>
              <a:ext cx="893926" cy="891266"/>
            </a:xfrm>
            <a:prstGeom prst="rect">
              <a:avLst/>
            </a:prstGeom>
            <a:ln>
              <a:solidFill>
                <a:srgbClr val="C00000"/>
              </a:solidFill>
            </a:ln>
          </p:spPr>
        </p:pic>
        <p:pic>
          <p:nvPicPr>
            <p:cNvPr id="11" name="Picture 10"/>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552652" y="5213892"/>
              <a:ext cx="668310" cy="643658"/>
            </a:xfrm>
            <a:prstGeom prst="rect">
              <a:avLst/>
            </a:prstGeom>
            <a:ln>
              <a:solidFill>
                <a:srgbClr val="C00000"/>
              </a:solidFill>
            </a:ln>
          </p:spPr>
        </p:pic>
      </p:grpSp>
      <p:pic>
        <p:nvPicPr>
          <p:cNvPr id="2" name="Google Shape;198;p10">
            <a:extLst>
              <a:ext uri="{FF2B5EF4-FFF2-40B4-BE49-F238E27FC236}">
                <a16:creationId xmlns:a16="http://schemas.microsoft.com/office/drawing/2014/main" id="{0FAE147D-4EA2-1E74-2360-BC756DDF35DA}"/>
              </a:ext>
            </a:extLst>
          </p:cNvPr>
          <p:cNvPicPr preferRelativeResize="0"/>
          <p:nvPr/>
        </p:nvPicPr>
        <p:blipFill rotWithShape="1">
          <a:blip r:embed="rId15">
            <a:alphaModFix/>
          </a:blip>
          <a:srcRect/>
          <a:stretch/>
        </p:blipFill>
        <p:spPr>
          <a:xfrm>
            <a:off x="-1" y="0"/>
            <a:ext cx="2751083" cy="945469"/>
          </a:xfrm>
          <a:prstGeom prst="rect">
            <a:avLst/>
          </a:prstGeom>
          <a:noFill/>
          <a:ln>
            <a:noFill/>
          </a:ln>
        </p:spPr>
      </p:pic>
      <p:sp>
        <p:nvSpPr>
          <p:cNvPr id="7" name="Arrow: Down 6">
            <a:extLst>
              <a:ext uri="{FF2B5EF4-FFF2-40B4-BE49-F238E27FC236}">
                <a16:creationId xmlns:a16="http://schemas.microsoft.com/office/drawing/2014/main" id="{65FDE622-2EF0-82F3-9B8C-F9B40CB916DD}"/>
              </a:ext>
            </a:extLst>
          </p:cNvPr>
          <p:cNvSpPr/>
          <p:nvPr/>
        </p:nvSpPr>
        <p:spPr>
          <a:xfrm>
            <a:off x="6082643" y="5642341"/>
            <a:ext cx="485522" cy="320094"/>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9">
            <a:extLst>
              <a:ext uri="{FF2B5EF4-FFF2-40B4-BE49-F238E27FC236}">
                <a16:creationId xmlns:a16="http://schemas.microsoft.com/office/drawing/2014/main" id="{E01E0F60-53C1-76BA-79DB-EDCFA6AB05BB}"/>
              </a:ext>
            </a:extLst>
          </p:cNvPr>
          <p:cNvSpPr/>
          <p:nvPr/>
        </p:nvSpPr>
        <p:spPr>
          <a:xfrm>
            <a:off x="4247577" y="6102751"/>
            <a:ext cx="7626465" cy="465376"/>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rgbClr val="C00000"/>
                </a:solidFill>
              </a:rPr>
              <a:t>Fasilitator</a:t>
            </a:r>
            <a:r>
              <a:rPr lang="en-US" sz="2000" b="1" dirty="0">
                <a:solidFill>
                  <a:srgbClr val="C00000"/>
                </a:solidFill>
              </a:rPr>
              <a:t> </a:t>
            </a:r>
            <a:r>
              <a:rPr lang="en-US" sz="2000" b="1" dirty="0" err="1">
                <a:solidFill>
                  <a:srgbClr val="C00000"/>
                </a:solidFill>
              </a:rPr>
              <a:t>sebagai</a:t>
            </a:r>
            <a:r>
              <a:rPr lang="en-US" sz="2000" b="1" dirty="0">
                <a:solidFill>
                  <a:srgbClr val="C00000"/>
                </a:solidFill>
              </a:rPr>
              <a:t> </a:t>
            </a:r>
            <a:r>
              <a:rPr lang="en-US" sz="2000" b="1" i="1" dirty="0">
                <a:solidFill>
                  <a:srgbClr val="C00000"/>
                </a:solidFill>
              </a:rPr>
              <a:t>GEDSI Focal Point</a:t>
            </a:r>
            <a:r>
              <a:rPr lang="en-US" sz="2000" b="1" dirty="0">
                <a:solidFill>
                  <a:srgbClr val="C00000"/>
                </a:solidFill>
              </a:rPr>
              <a:t> (GFP) dan </a:t>
            </a:r>
            <a:r>
              <a:rPr lang="en-US" sz="2000" b="1" i="1" dirty="0">
                <a:solidFill>
                  <a:srgbClr val="C00000"/>
                </a:solidFill>
              </a:rPr>
              <a:t>Socio </a:t>
            </a:r>
            <a:r>
              <a:rPr lang="en-US" sz="2000" b="1" i="1" dirty="0" err="1">
                <a:solidFill>
                  <a:srgbClr val="C00000"/>
                </a:solidFill>
              </a:rPr>
              <a:t>Enterpreneur</a:t>
            </a:r>
            <a:r>
              <a:rPr lang="en-US" sz="2000" b="1" i="1" dirty="0">
                <a:solidFill>
                  <a:srgbClr val="C00000"/>
                </a:solidFill>
              </a:rPr>
              <a:t> (SE)</a:t>
            </a:r>
            <a:endParaRPr lang="en-ID" sz="2000" b="1" i="1" dirty="0">
              <a:solidFill>
                <a:srgbClr val="C00000"/>
              </a:solidFill>
            </a:endParaRPr>
          </a:p>
        </p:txBody>
      </p:sp>
      <p:sp>
        <p:nvSpPr>
          <p:cNvPr id="15" name="TextBox 14">
            <a:extLst>
              <a:ext uri="{FF2B5EF4-FFF2-40B4-BE49-F238E27FC236}">
                <a16:creationId xmlns:a16="http://schemas.microsoft.com/office/drawing/2014/main" id="{954D81F5-E600-D0E0-77CB-2EFC464E6394}"/>
              </a:ext>
            </a:extLst>
          </p:cNvPr>
          <p:cNvSpPr txBox="1"/>
          <p:nvPr/>
        </p:nvSpPr>
        <p:spPr>
          <a:xfrm>
            <a:off x="1375540" y="6169564"/>
            <a:ext cx="1924865" cy="338554"/>
          </a:xfrm>
          <a:prstGeom prst="rect">
            <a:avLst/>
          </a:prstGeom>
          <a:solidFill>
            <a:schemeClr val="accent2">
              <a:lumMod val="75000"/>
            </a:schemeClr>
          </a:solidFill>
        </p:spPr>
        <p:txBody>
          <a:bodyPr wrap="square" rtlCol="0">
            <a:spAutoFit/>
          </a:bodyPr>
          <a:lstStyle/>
          <a:p>
            <a:pPr algn="ctr"/>
            <a:r>
              <a:rPr lang="en-US" sz="1600" b="1" dirty="0"/>
              <a:t>OUTPUT 1-3</a:t>
            </a:r>
            <a:endParaRPr lang="en-US" sz="1600" dirty="0"/>
          </a:p>
        </p:txBody>
      </p:sp>
      <p:sp>
        <p:nvSpPr>
          <p:cNvPr id="18" name="Arrow: Down 17">
            <a:extLst>
              <a:ext uri="{FF2B5EF4-FFF2-40B4-BE49-F238E27FC236}">
                <a16:creationId xmlns:a16="http://schemas.microsoft.com/office/drawing/2014/main" id="{6604E30E-0979-C8DF-5190-686AB3E246AF}"/>
              </a:ext>
            </a:extLst>
          </p:cNvPr>
          <p:cNvSpPr/>
          <p:nvPr/>
        </p:nvSpPr>
        <p:spPr>
          <a:xfrm rot="5228775">
            <a:off x="3628488" y="6175392"/>
            <a:ext cx="485522" cy="320094"/>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0" name="Arrow: Down 19">
            <a:extLst>
              <a:ext uri="{FF2B5EF4-FFF2-40B4-BE49-F238E27FC236}">
                <a16:creationId xmlns:a16="http://schemas.microsoft.com/office/drawing/2014/main" id="{55A21FB7-C0C9-FE00-26EA-E1EF911A571D}"/>
              </a:ext>
            </a:extLst>
          </p:cNvPr>
          <p:cNvSpPr/>
          <p:nvPr/>
        </p:nvSpPr>
        <p:spPr>
          <a:xfrm rot="10800000">
            <a:off x="2032576" y="5673297"/>
            <a:ext cx="485522" cy="320094"/>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21" name="Picture 4" descr="ADB forecasts solid, slightly lower growth in developing Asia | ABS-CBN ...">
            <a:extLst>
              <a:ext uri="{FF2B5EF4-FFF2-40B4-BE49-F238E27FC236}">
                <a16:creationId xmlns:a16="http://schemas.microsoft.com/office/drawing/2014/main" id="{0E49BDB6-617B-5889-671D-80C03EFB2B0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129751" y="72080"/>
            <a:ext cx="1020317" cy="6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11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FD41-FAC5-513C-50E9-CEECD548F0FE}"/>
              </a:ext>
            </a:extLst>
          </p:cNvPr>
          <p:cNvSpPr>
            <a:spLocks noGrp="1"/>
          </p:cNvSpPr>
          <p:nvPr>
            <p:ph type="title"/>
          </p:nvPr>
        </p:nvSpPr>
        <p:spPr>
          <a:xfrm>
            <a:off x="2573267" y="117862"/>
            <a:ext cx="8148680" cy="719207"/>
          </a:xfrm>
          <a:solidFill>
            <a:schemeClr val="accent1">
              <a:lumMod val="20000"/>
              <a:lumOff val="80000"/>
            </a:schemeClr>
          </a:solidFill>
        </p:spPr>
        <p:txBody>
          <a:bodyPr>
            <a:normAutofit/>
          </a:bodyPr>
          <a:lstStyle/>
          <a:p>
            <a:pPr algn="ctr"/>
            <a:r>
              <a:rPr lang="en-US" sz="2000" b="1" dirty="0" err="1">
                <a:latin typeface="Segoe UI Black" panose="020B0A02040204020203" pitchFamily="34" charset="0"/>
                <a:ea typeface="Segoe UI Black" panose="020B0A02040204020203" pitchFamily="34" charset="0"/>
              </a:rPr>
              <a:t>Pengertian</a:t>
            </a:r>
            <a:r>
              <a:rPr lang="en-US" sz="2000" b="1" dirty="0">
                <a:latin typeface="Segoe UI Black" panose="020B0A02040204020203" pitchFamily="34" charset="0"/>
                <a:ea typeface="Segoe UI Black" panose="020B0A02040204020203" pitchFamily="34" charset="0"/>
              </a:rPr>
              <a:t> </a:t>
            </a:r>
            <a:r>
              <a:rPr lang="en-US" sz="2000" b="1" i="1" dirty="0">
                <a:latin typeface="Segoe UI Black" panose="020B0A02040204020203" pitchFamily="34" charset="0"/>
                <a:ea typeface="Segoe UI Black" panose="020B0A02040204020203" pitchFamily="34" charset="0"/>
              </a:rPr>
              <a:t>Gender Focal Point </a:t>
            </a:r>
            <a:r>
              <a:rPr lang="en-US" sz="2000" b="1" dirty="0">
                <a:latin typeface="Segoe UI Black" panose="020B0A02040204020203" pitchFamily="34" charset="0"/>
                <a:ea typeface="Segoe UI Black" panose="020B0A02040204020203" pitchFamily="34" charset="0"/>
              </a:rPr>
              <a:t>Dan </a:t>
            </a:r>
            <a:r>
              <a:rPr lang="en-US" sz="2000" b="1" i="1" dirty="0">
                <a:latin typeface="Segoe UI Black" panose="020B0A02040204020203" pitchFamily="34" charset="0"/>
                <a:ea typeface="Segoe UI Black" panose="020B0A02040204020203" pitchFamily="34" charset="0"/>
              </a:rPr>
              <a:t>Socio </a:t>
            </a:r>
            <a:r>
              <a:rPr lang="en-US" sz="2000" b="1" i="1" dirty="0" err="1">
                <a:latin typeface="Segoe UI Black" panose="020B0A02040204020203" pitchFamily="34" charset="0"/>
                <a:ea typeface="Segoe UI Black" panose="020B0A02040204020203" pitchFamily="34" charset="0"/>
              </a:rPr>
              <a:t>Enterpreneur</a:t>
            </a:r>
            <a:endParaRPr lang="en-US" sz="2000" b="1" i="1" dirty="0">
              <a:latin typeface="Segoe UI Black" panose="020B0A02040204020203" pitchFamily="34" charset="0"/>
              <a:ea typeface="Segoe UI Black" panose="020B0A02040204020203" pitchFamily="34" charset="0"/>
            </a:endParaRPr>
          </a:p>
        </p:txBody>
      </p:sp>
      <p:sp>
        <p:nvSpPr>
          <p:cNvPr id="5" name="TextBox 4">
            <a:extLst>
              <a:ext uri="{FF2B5EF4-FFF2-40B4-BE49-F238E27FC236}">
                <a16:creationId xmlns:a16="http://schemas.microsoft.com/office/drawing/2014/main" id="{2AC39AE6-01B2-0B99-E214-D495691FCFBB}"/>
              </a:ext>
            </a:extLst>
          </p:cNvPr>
          <p:cNvSpPr txBox="1"/>
          <p:nvPr/>
        </p:nvSpPr>
        <p:spPr>
          <a:xfrm>
            <a:off x="512495" y="962952"/>
            <a:ext cx="5696792" cy="1477328"/>
          </a:xfrm>
          <a:prstGeom prst="rect">
            <a:avLst/>
          </a:prstGeom>
          <a:solidFill>
            <a:schemeClr val="accent1">
              <a:lumMod val="60000"/>
              <a:lumOff val="40000"/>
            </a:schemeClr>
          </a:solidFill>
        </p:spPr>
        <p:txBody>
          <a:bodyPr wrap="square">
            <a:spAutoFit/>
          </a:bodyPr>
          <a:lstStyle/>
          <a:p>
            <a:pPr algn="just">
              <a:tabLst>
                <a:tab pos="2867025" algn="l"/>
              </a:tabLst>
            </a:pPr>
            <a:r>
              <a:rPr lang="en-ID" b="1" i="1" dirty="0">
                <a:solidFill>
                  <a:schemeClr val="bg1"/>
                </a:solidFill>
              </a:rPr>
              <a:t>GEDSI Focal Point </a:t>
            </a:r>
            <a:r>
              <a:rPr lang="en-ID" dirty="0">
                <a:solidFill>
                  <a:schemeClr val="bg1"/>
                </a:solidFill>
              </a:rPr>
              <a:t>(GFP) </a:t>
            </a:r>
            <a:r>
              <a:rPr lang="en-ID" dirty="0" err="1">
                <a:solidFill>
                  <a:schemeClr val="accent4">
                    <a:lumMod val="40000"/>
                    <a:lumOff val="60000"/>
                  </a:schemeClr>
                </a:solidFill>
              </a:rPr>
              <a:t>adalah</a:t>
            </a:r>
            <a:r>
              <a:rPr lang="en-ID" dirty="0">
                <a:solidFill>
                  <a:schemeClr val="accent4">
                    <a:lumMod val="40000"/>
                    <a:lumOff val="60000"/>
                  </a:schemeClr>
                </a:solidFill>
              </a:rPr>
              <a:t> </a:t>
            </a:r>
            <a:r>
              <a:rPr lang="en-ID" dirty="0" err="1">
                <a:solidFill>
                  <a:schemeClr val="accent4">
                    <a:lumMod val="40000"/>
                    <a:lumOff val="60000"/>
                  </a:schemeClr>
                </a:solidFill>
              </a:rPr>
              <a:t>individu</a:t>
            </a:r>
            <a:r>
              <a:rPr lang="en-ID" dirty="0">
                <a:solidFill>
                  <a:schemeClr val="accent4">
                    <a:lumMod val="40000"/>
                    <a:lumOff val="60000"/>
                  </a:schemeClr>
                </a:solidFill>
              </a:rPr>
              <a:t> </a:t>
            </a:r>
            <a:r>
              <a:rPr lang="en-ID" dirty="0" err="1">
                <a:solidFill>
                  <a:schemeClr val="accent4">
                    <a:lumMod val="40000"/>
                    <a:lumOff val="60000"/>
                  </a:schemeClr>
                </a:solidFill>
              </a:rPr>
              <a:t>atau</a:t>
            </a:r>
            <a:r>
              <a:rPr lang="en-ID" dirty="0">
                <a:solidFill>
                  <a:schemeClr val="accent4">
                    <a:lumMod val="40000"/>
                    <a:lumOff val="60000"/>
                  </a:schemeClr>
                </a:solidFill>
              </a:rPr>
              <a:t> </a:t>
            </a:r>
            <a:r>
              <a:rPr lang="en-ID" dirty="0" err="1">
                <a:solidFill>
                  <a:schemeClr val="accent4">
                    <a:lumMod val="40000"/>
                    <a:lumOff val="60000"/>
                  </a:schemeClr>
                </a:solidFill>
              </a:rPr>
              <a:t>kelompok</a:t>
            </a:r>
            <a:r>
              <a:rPr lang="en-ID" dirty="0">
                <a:solidFill>
                  <a:schemeClr val="accent4">
                    <a:lumMod val="40000"/>
                    <a:lumOff val="60000"/>
                  </a:schemeClr>
                </a:solidFill>
              </a:rPr>
              <a:t> </a:t>
            </a:r>
            <a:r>
              <a:rPr lang="en-ID" dirty="0">
                <a:solidFill>
                  <a:schemeClr val="bg1"/>
                </a:solidFill>
              </a:rPr>
              <a:t>yang </a:t>
            </a:r>
            <a:r>
              <a:rPr lang="en-ID" dirty="0" err="1">
                <a:solidFill>
                  <a:schemeClr val="accent4">
                    <a:lumMod val="40000"/>
                    <a:lumOff val="60000"/>
                  </a:schemeClr>
                </a:solidFill>
              </a:rPr>
              <a:t>bertanggung</a:t>
            </a:r>
            <a:r>
              <a:rPr lang="en-ID" dirty="0">
                <a:solidFill>
                  <a:schemeClr val="accent4">
                    <a:lumMod val="40000"/>
                    <a:lumOff val="60000"/>
                  </a:schemeClr>
                </a:solidFill>
              </a:rPr>
              <a:t> </a:t>
            </a:r>
            <a:r>
              <a:rPr lang="en-ID" dirty="0" err="1">
                <a:solidFill>
                  <a:schemeClr val="accent4">
                    <a:lumMod val="40000"/>
                    <a:lumOff val="60000"/>
                  </a:schemeClr>
                </a:solidFill>
              </a:rPr>
              <a:t>jawab</a:t>
            </a:r>
            <a:r>
              <a:rPr lang="en-ID" dirty="0">
                <a:solidFill>
                  <a:schemeClr val="accent4">
                    <a:lumMod val="40000"/>
                    <a:lumOff val="60000"/>
                  </a:schemeClr>
                </a:solidFill>
              </a:rPr>
              <a:t> </a:t>
            </a:r>
            <a:r>
              <a:rPr lang="en-ID" dirty="0" err="1">
                <a:solidFill>
                  <a:schemeClr val="bg1"/>
                </a:solidFill>
              </a:rPr>
              <a:t>untuk</a:t>
            </a:r>
            <a:r>
              <a:rPr lang="en-ID" dirty="0">
                <a:solidFill>
                  <a:schemeClr val="bg1"/>
                </a:solidFill>
              </a:rPr>
              <a:t> </a:t>
            </a:r>
            <a:r>
              <a:rPr lang="en-ID" dirty="0" err="1">
                <a:solidFill>
                  <a:schemeClr val="accent4">
                    <a:lumMod val="40000"/>
                    <a:lumOff val="60000"/>
                  </a:schemeClr>
                </a:solidFill>
              </a:rPr>
              <a:t>mengintegrasikan</a:t>
            </a:r>
            <a:r>
              <a:rPr lang="en-ID" dirty="0">
                <a:solidFill>
                  <a:schemeClr val="accent4">
                    <a:lumMod val="40000"/>
                    <a:lumOff val="60000"/>
                  </a:schemeClr>
                </a:solidFill>
              </a:rPr>
              <a:t> </a:t>
            </a:r>
            <a:r>
              <a:rPr lang="en-ID" dirty="0" err="1">
                <a:solidFill>
                  <a:schemeClr val="accent4">
                    <a:lumMod val="40000"/>
                    <a:lumOff val="60000"/>
                  </a:schemeClr>
                </a:solidFill>
              </a:rPr>
              <a:t>perspektif</a:t>
            </a:r>
            <a:r>
              <a:rPr lang="en-ID" dirty="0">
                <a:solidFill>
                  <a:schemeClr val="accent4">
                    <a:lumMod val="40000"/>
                    <a:lumOff val="60000"/>
                  </a:schemeClr>
                </a:solidFill>
              </a:rPr>
              <a:t> GEDSI </a:t>
            </a:r>
            <a:r>
              <a:rPr lang="en-ID" dirty="0" err="1">
                <a:solidFill>
                  <a:schemeClr val="accent4">
                    <a:lumMod val="40000"/>
                    <a:lumOff val="60000"/>
                  </a:schemeClr>
                </a:solidFill>
              </a:rPr>
              <a:t>dalam</a:t>
            </a:r>
            <a:r>
              <a:rPr lang="en-ID" dirty="0">
                <a:solidFill>
                  <a:schemeClr val="accent4">
                    <a:lumMod val="40000"/>
                    <a:lumOff val="60000"/>
                  </a:schemeClr>
                </a:solidFill>
              </a:rPr>
              <a:t> </a:t>
            </a:r>
            <a:r>
              <a:rPr lang="en-ID" dirty="0" err="1">
                <a:solidFill>
                  <a:schemeClr val="accent4">
                    <a:lumMod val="40000"/>
                    <a:lumOff val="60000"/>
                  </a:schemeClr>
                </a:solidFill>
              </a:rPr>
              <a:t>kebijakan</a:t>
            </a:r>
            <a:r>
              <a:rPr lang="en-ID" dirty="0">
                <a:solidFill>
                  <a:schemeClr val="accent4">
                    <a:lumMod val="40000"/>
                    <a:lumOff val="60000"/>
                  </a:schemeClr>
                </a:solidFill>
              </a:rPr>
              <a:t>, program, dan </a:t>
            </a:r>
            <a:r>
              <a:rPr lang="en-ID" dirty="0" err="1">
                <a:solidFill>
                  <a:schemeClr val="accent4">
                    <a:lumMod val="40000"/>
                    <a:lumOff val="60000"/>
                  </a:schemeClr>
                </a:solidFill>
              </a:rPr>
              <a:t>kegiatan</a:t>
            </a:r>
            <a:r>
              <a:rPr lang="en-ID" dirty="0">
                <a:solidFill>
                  <a:schemeClr val="accent4">
                    <a:lumMod val="40000"/>
                    <a:lumOff val="60000"/>
                  </a:schemeClr>
                </a:solidFill>
              </a:rPr>
              <a:t> IISAP</a:t>
            </a:r>
            <a:r>
              <a:rPr lang="en-ID" dirty="0">
                <a:solidFill>
                  <a:schemeClr val="bg1"/>
                </a:solidFill>
              </a:rPr>
              <a:t>. </a:t>
            </a:r>
            <a:r>
              <a:rPr lang="en-ID" dirty="0" err="1">
                <a:solidFill>
                  <a:schemeClr val="bg1"/>
                </a:solidFill>
              </a:rPr>
              <a:t>Mereka</a:t>
            </a:r>
            <a:r>
              <a:rPr lang="en-ID" dirty="0">
                <a:solidFill>
                  <a:schemeClr val="bg1"/>
                </a:solidFill>
              </a:rPr>
              <a:t> </a:t>
            </a:r>
            <a:r>
              <a:rPr lang="en-ID" dirty="0" err="1">
                <a:solidFill>
                  <a:schemeClr val="bg1"/>
                </a:solidFill>
              </a:rPr>
              <a:t>berperan</a:t>
            </a:r>
            <a:r>
              <a:rPr lang="en-ID" dirty="0">
                <a:solidFill>
                  <a:schemeClr val="bg1"/>
                </a:solidFill>
              </a:rPr>
              <a:t> </a:t>
            </a:r>
            <a:r>
              <a:rPr lang="en-ID" dirty="0" err="1">
                <a:solidFill>
                  <a:schemeClr val="bg1"/>
                </a:solidFill>
              </a:rPr>
              <a:t>penting</a:t>
            </a:r>
            <a:r>
              <a:rPr lang="en-ID" dirty="0">
                <a:solidFill>
                  <a:schemeClr val="bg1"/>
                </a:solidFill>
              </a:rPr>
              <a:t> </a:t>
            </a:r>
            <a:r>
              <a:rPr lang="en-ID" dirty="0" err="1">
                <a:solidFill>
                  <a:schemeClr val="bg1"/>
                </a:solidFill>
              </a:rPr>
              <a:t>dalam</a:t>
            </a:r>
            <a:r>
              <a:rPr lang="en-ID" dirty="0">
                <a:solidFill>
                  <a:schemeClr val="bg1"/>
                </a:solidFill>
              </a:rPr>
              <a:t> </a:t>
            </a:r>
            <a:r>
              <a:rPr lang="en-ID" dirty="0" err="1">
                <a:solidFill>
                  <a:schemeClr val="bg1"/>
                </a:solidFill>
              </a:rPr>
              <a:t>memastikan</a:t>
            </a:r>
            <a:r>
              <a:rPr lang="en-ID" dirty="0">
                <a:solidFill>
                  <a:schemeClr val="bg1"/>
                </a:solidFill>
              </a:rPr>
              <a:t> </a:t>
            </a:r>
            <a:r>
              <a:rPr lang="en-ID" dirty="0" err="1">
                <a:solidFill>
                  <a:schemeClr val="bg1"/>
                </a:solidFill>
              </a:rPr>
              <a:t>bahwa</a:t>
            </a:r>
            <a:r>
              <a:rPr lang="en-ID" dirty="0">
                <a:solidFill>
                  <a:schemeClr val="bg1"/>
                </a:solidFill>
              </a:rPr>
              <a:t> </a:t>
            </a:r>
            <a:r>
              <a:rPr lang="en-ID" dirty="0" err="1">
                <a:solidFill>
                  <a:schemeClr val="bg1"/>
                </a:solidFill>
              </a:rPr>
              <a:t>isu-isu</a:t>
            </a:r>
            <a:r>
              <a:rPr lang="en-ID" dirty="0">
                <a:solidFill>
                  <a:schemeClr val="bg1"/>
                </a:solidFill>
              </a:rPr>
              <a:t> GEDSI </a:t>
            </a:r>
            <a:r>
              <a:rPr lang="en-ID" dirty="0" err="1">
                <a:solidFill>
                  <a:schemeClr val="bg1"/>
                </a:solidFill>
              </a:rPr>
              <a:t>diperhatikan</a:t>
            </a:r>
            <a:r>
              <a:rPr lang="en-ID" dirty="0">
                <a:solidFill>
                  <a:schemeClr val="bg1"/>
                </a:solidFill>
              </a:rPr>
              <a:t> dan </a:t>
            </a:r>
            <a:r>
              <a:rPr lang="en-ID" dirty="0" err="1">
                <a:solidFill>
                  <a:schemeClr val="bg1"/>
                </a:solidFill>
              </a:rPr>
              <a:t>diatasi</a:t>
            </a:r>
            <a:r>
              <a:rPr lang="en-ID" dirty="0">
                <a:solidFill>
                  <a:schemeClr val="bg1"/>
                </a:solidFill>
              </a:rPr>
              <a:t> </a:t>
            </a:r>
            <a:r>
              <a:rPr lang="en-ID" dirty="0" err="1">
                <a:solidFill>
                  <a:schemeClr val="bg1"/>
                </a:solidFill>
              </a:rPr>
              <a:t>secara</a:t>
            </a:r>
            <a:r>
              <a:rPr lang="en-ID" dirty="0">
                <a:solidFill>
                  <a:schemeClr val="bg1"/>
                </a:solidFill>
              </a:rPr>
              <a:t> </a:t>
            </a:r>
            <a:r>
              <a:rPr lang="en-ID" dirty="0" err="1">
                <a:solidFill>
                  <a:schemeClr val="bg1"/>
                </a:solidFill>
              </a:rPr>
              <a:t>efektif</a:t>
            </a:r>
            <a:r>
              <a:rPr lang="en-ID" dirty="0">
                <a:solidFill>
                  <a:schemeClr val="bg1"/>
                </a:solidFill>
              </a:rPr>
              <a:t>.</a:t>
            </a:r>
          </a:p>
        </p:txBody>
      </p:sp>
      <p:sp>
        <p:nvSpPr>
          <p:cNvPr id="7" name="TextBox 6">
            <a:extLst>
              <a:ext uri="{FF2B5EF4-FFF2-40B4-BE49-F238E27FC236}">
                <a16:creationId xmlns:a16="http://schemas.microsoft.com/office/drawing/2014/main" id="{DE65C032-1335-1846-8DEB-2B6FC7BF0B7A}"/>
              </a:ext>
            </a:extLst>
          </p:cNvPr>
          <p:cNvSpPr txBox="1"/>
          <p:nvPr/>
        </p:nvSpPr>
        <p:spPr>
          <a:xfrm>
            <a:off x="6409901" y="994793"/>
            <a:ext cx="5462798" cy="2308324"/>
          </a:xfrm>
          <a:prstGeom prst="rect">
            <a:avLst/>
          </a:prstGeom>
          <a:solidFill>
            <a:schemeClr val="accent1">
              <a:lumMod val="60000"/>
              <a:lumOff val="40000"/>
            </a:schemeClr>
          </a:solidFill>
        </p:spPr>
        <p:txBody>
          <a:bodyPr wrap="square">
            <a:spAutoFit/>
          </a:bodyPr>
          <a:lstStyle/>
          <a:p>
            <a:pPr algn="just"/>
            <a:r>
              <a:rPr lang="en-ID" b="1" i="1" dirty="0">
                <a:solidFill>
                  <a:schemeClr val="bg1"/>
                </a:solidFill>
              </a:rPr>
              <a:t>Socio-entrepreneur</a:t>
            </a:r>
            <a:r>
              <a:rPr lang="en-ID" dirty="0">
                <a:solidFill>
                  <a:schemeClr val="bg1"/>
                </a:solidFill>
              </a:rPr>
              <a:t>, </a:t>
            </a:r>
            <a:r>
              <a:rPr lang="en-ID" dirty="0" err="1">
                <a:solidFill>
                  <a:schemeClr val="bg1"/>
                </a:solidFill>
              </a:rPr>
              <a:t>atau</a:t>
            </a:r>
            <a:r>
              <a:rPr lang="en-ID" dirty="0">
                <a:solidFill>
                  <a:schemeClr val="bg1"/>
                </a:solidFill>
              </a:rPr>
              <a:t> </a:t>
            </a:r>
            <a:r>
              <a:rPr lang="en-ID" dirty="0" err="1">
                <a:solidFill>
                  <a:schemeClr val="bg1"/>
                </a:solidFill>
              </a:rPr>
              <a:t>Wirausaawan</a:t>
            </a:r>
            <a:r>
              <a:rPr lang="en-ID" dirty="0">
                <a:solidFill>
                  <a:schemeClr val="bg1"/>
                </a:solidFill>
              </a:rPr>
              <a:t>/</a:t>
            </a:r>
            <a:r>
              <a:rPr lang="en-ID" dirty="0" err="1">
                <a:solidFill>
                  <a:schemeClr val="bg1"/>
                </a:solidFill>
              </a:rPr>
              <a:t>wati</a:t>
            </a:r>
            <a:r>
              <a:rPr lang="en-ID" dirty="0">
                <a:solidFill>
                  <a:schemeClr val="bg1"/>
                </a:solidFill>
              </a:rPr>
              <a:t> </a:t>
            </a:r>
            <a:r>
              <a:rPr lang="en-ID" dirty="0" err="1">
                <a:solidFill>
                  <a:schemeClr val="bg1"/>
                </a:solidFill>
              </a:rPr>
              <a:t>sosial</a:t>
            </a:r>
            <a:r>
              <a:rPr lang="en-ID" dirty="0">
                <a:solidFill>
                  <a:schemeClr val="bg1"/>
                </a:solidFill>
              </a:rPr>
              <a:t>, </a:t>
            </a:r>
            <a:r>
              <a:rPr lang="en-ID" dirty="0" err="1">
                <a:solidFill>
                  <a:schemeClr val="bg1"/>
                </a:solidFill>
              </a:rPr>
              <a:t>adalah</a:t>
            </a:r>
            <a:r>
              <a:rPr lang="en-ID" dirty="0">
                <a:solidFill>
                  <a:schemeClr val="bg1"/>
                </a:solidFill>
              </a:rPr>
              <a:t> </a:t>
            </a:r>
            <a:r>
              <a:rPr lang="en-ID" b="0" i="0" dirty="0" err="1">
                <a:solidFill>
                  <a:srgbClr val="111111"/>
                </a:solidFill>
                <a:effectLst/>
                <a:latin typeface="Noto Sans" panose="020B0502040504020204" pitchFamily="34" charset="0"/>
              </a:rPr>
              <a:t>entitas</a:t>
            </a:r>
            <a:r>
              <a:rPr lang="en-ID" b="0" i="0" dirty="0">
                <a:solidFill>
                  <a:srgbClr val="111111"/>
                </a:solidFill>
                <a:effectLst/>
                <a:latin typeface="Noto Sans" panose="020B0502040504020204" pitchFamily="34" charset="0"/>
              </a:rPr>
              <a:t> </a:t>
            </a:r>
            <a:r>
              <a:rPr lang="en-ID" b="0" i="0" dirty="0" err="1">
                <a:solidFill>
                  <a:srgbClr val="111111"/>
                </a:solidFill>
                <a:effectLst/>
                <a:latin typeface="Noto Sans" panose="020B0502040504020204" pitchFamily="34" charset="0"/>
              </a:rPr>
              <a:t>bisnis</a:t>
            </a:r>
            <a:r>
              <a:rPr lang="en-ID" b="0" i="0" dirty="0">
                <a:solidFill>
                  <a:srgbClr val="111111"/>
                </a:solidFill>
                <a:effectLst/>
                <a:latin typeface="Noto Sans" panose="020B0502040504020204" pitchFamily="34" charset="0"/>
              </a:rPr>
              <a:t> yang </a:t>
            </a:r>
            <a:r>
              <a:rPr lang="en-ID" b="0" i="0" dirty="0" err="1">
                <a:solidFill>
                  <a:srgbClr val="111111"/>
                </a:solidFill>
                <a:effectLst/>
                <a:latin typeface="Noto Sans" panose="020B0502040504020204" pitchFamily="34" charset="0"/>
              </a:rPr>
              <a:t>menggabungkan</a:t>
            </a:r>
            <a:r>
              <a:rPr lang="en-ID" b="0" i="0" dirty="0">
                <a:solidFill>
                  <a:srgbClr val="111111"/>
                </a:solidFill>
                <a:effectLst/>
                <a:latin typeface="Noto Sans" panose="020B0502040504020204" pitchFamily="34" charset="0"/>
              </a:rPr>
              <a:t> </a:t>
            </a:r>
            <a:r>
              <a:rPr lang="en-ID" b="0" i="0" dirty="0" err="1">
                <a:solidFill>
                  <a:srgbClr val="111111"/>
                </a:solidFill>
                <a:effectLst/>
                <a:latin typeface="Noto Sans" panose="020B0502040504020204" pitchFamily="34" charset="0"/>
              </a:rPr>
              <a:t>profitabilitas</a:t>
            </a:r>
            <a:r>
              <a:rPr lang="en-ID" b="0" i="0" dirty="0">
                <a:solidFill>
                  <a:srgbClr val="111111"/>
                </a:solidFill>
                <a:effectLst/>
                <a:latin typeface="Noto Sans" panose="020B0502040504020204" pitchFamily="34" charset="0"/>
              </a:rPr>
              <a:t> dan </a:t>
            </a:r>
            <a:r>
              <a:rPr lang="en-ID" b="0" i="0" dirty="0" err="1">
                <a:solidFill>
                  <a:srgbClr val="111111"/>
                </a:solidFill>
                <a:effectLst/>
                <a:latin typeface="Noto Sans" panose="020B0502040504020204" pitchFamily="34" charset="0"/>
              </a:rPr>
              <a:t>misi</a:t>
            </a:r>
            <a:r>
              <a:rPr lang="en-ID" b="0" i="0" dirty="0">
                <a:solidFill>
                  <a:srgbClr val="111111"/>
                </a:solidFill>
                <a:effectLst/>
                <a:latin typeface="Noto Sans" panose="020B0502040504020204" pitchFamily="34" charset="0"/>
              </a:rPr>
              <a:t> </a:t>
            </a:r>
            <a:r>
              <a:rPr lang="en-ID" b="0" i="0" dirty="0" err="1">
                <a:solidFill>
                  <a:srgbClr val="111111"/>
                </a:solidFill>
                <a:effectLst/>
                <a:latin typeface="Noto Sans" panose="020B0502040504020204" pitchFamily="34" charset="0"/>
              </a:rPr>
              <a:t>sosial</a:t>
            </a:r>
            <a:r>
              <a:rPr lang="en-ID" b="0" i="0" dirty="0">
                <a:solidFill>
                  <a:srgbClr val="111111"/>
                </a:solidFill>
                <a:effectLst/>
                <a:latin typeface="Noto Sans" panose="020B0502040504020204" pitchFamily="34" charset="0"/>
              </a:rPr>
              <a:t> </a:t>
            </a:r>
            <a:r>
              <a:rPr lang="en-ID" b="0" i="0" dirty="0" err="1">
                <a:solidFill>
                  <a:srgbClr val="111111"/>
                </a:solidFill>
                <a:effectLst/>
                <a:latin typeface="Noto Sans" panose="020B0502040504020204" pitchFamily="34" charset="0"/>
              </a:rPr>
              <a:t>dalam</a:t>
            </a:r>
            <a:r>
              <a:rPr lang="en-ID" b="0" i="0" dirty="0">
                <a:solidFill>
                  <a:srgbClr val="111111"/>
                </a:solidFill>
                <a:effectLst/>
                <a:latin typeface="Noto Sans" panose="020B0502040504020204" pitchFamily="34" charset="0"/>
              </a:rPr>
              <a:t> </a:t>
            </a:r>
            <a:r>
              <a:rPr lang="en-ID" b="0" i="0" dirty="0" err="1">
                <a:solidFill>
                  <a:srgbClr val="111111"/>
                </a:solidFill>
                <a:effectLst/>
                <a:latin typeface="Noto Sans" panose="020B0502040504020204" pitchFamily="34" charset="0"/>
              </a:rPr>
              <a:t>menjalankan</a:t>
            </a:r>
            <a:r>
              <a:rPr lang="en-ID" b="0" i="0" dirty="0">
                <a:solidFill>
                  <a:srgbClr val="111111"/>
                </a:solidFill>
                <a:effectLst/>
                <a:latin typeface="Noto Sans" panose="020B0502040504020204" pitchFamily="34" charset="0"/>
              </a:rPr>
              <a:t> </a:t>
            </a:r>
            <a:r>
              <a:rPr lang="en-ID" b="0" i="0" dirty="0" err="1">
                <a:solidFill>
                  <a:srgbClr val="111111"/>
                </a:solidFill>
                <a:effectLst/>
                <a:latin typeface="Noto Sans" panose="020B0502040504020204" pitchFamily="34" charset="0"/>
              </a:rPr>
              <a:t>usahanya</a:t>
            </a:r>
            <a:r>
              <a:rPr lang="en-ID" b="0" i="0" dirty="0">
                <a:solidFill>
                  <a:srgbClr val="111111"/>
                </a:solidFill>
                <a:effectLst/>
                <a:latin typeface="Noto Sans" panose="020B0502040504020204" pitchFamily="34" charset="0"/>
              </a:rPr>
              <a:t>.</a:t>
            </a:r>
            <a:r>
              <a:rPr lang="en-ID" dirty="0">
                <a:solidFill>
                  <a:schemeClr val="bg1"/>
                </a:solidFill>
              </a:rPr>
              <a:t>. </a:t>
            </a:r>
            <a:r>
              <a:rPr lang="en-ID" dirty="0" err="1">
                <a:solidFill>
                  <a:schemeClr val="bg1"/>
                </a:solidFill>
              </a:rPr>
              <a:t>Dalam</a:t>
            </a:r>
            <a:r>
              <a:rPr lang="en-ID" dirty="0">
                <a:solidFill>
                  <a:schemeClr val="bg1"/>
                </a:solidFill>
              </a:rPr>
              <a:t> </a:t>
            </a:r>
            <a:r>
              <a:rPr lang="en-ID" dirty="0" err="1">
                <a:solidFill>
                  <a:schemeClr val="bg1"/>
                </a:solidFill>
              </a:rPr>
              <a:t>konteks</a:t>
            </a:r>
            <a:r>
              <a:rPr lang="en-ID" dirty="0">
                <a:solidFill>
                  <a:schemeClr val="bg1"/>
                </a:solidFill>
              </a:rPr>
              <a:t> </a:t>
            </a:r>
            <a:r>
              <a:rPr lang="en-ID" dirty="0" err="1">
                <a:solidFill>
                  <a:schemeClr val="bg1"/>
                </a:solidFill>
              </a:rPr>
              <a:t>ini</a:t>
            </a:r>
            <a:r>
              <a:rPr lang="en-ID" dirty="0">
                <a:solidFill>
                  <a:schemeClr val="bg1"/>
                </a:solidFill>
              </a:rPr>
              <a:t>, </a:t>
            </a:r>
            <a:r>
              <a:rPr lang="en-ID" dirty="0">
                <a:solidFill>
                  <a:schemeClr val="accent4"/>
                </a:solidFill>
              </a:rPr>
              <a:t>GFP </a:t>
            </a:r>
            <a:r>
              <a:rPr lang="en-ID" dirty="0" err="1">
                <a:solidFill>
                  <a:schemeClr val="accent4"/>
                </a:solidFill>
              </a:rPr>
              <a:t>berperan</a:t>
            </a:r>
            <a:r>
              <a:rPr lang="en-ID" dirty="0">
                <a:solidFill>
                  <a:schemeClr val="accent4"/>
                </a:solidFill>
              </a:rPr>
              <a:t> </a:t>
            </a:r>
            <a:r>
              <a:rPr lang="en-ID" dirty="0" err="1">
                <a:solidFill>
                  <a:schemeClr val="accent4"/>
                </a:solidFill>
              </a:rPr>
              <a:t>dalam</a:t>
            </a:r>
            <a:r>
              <a:rPr lang="en-ID" dirty="0">
                <a:solidFill>
                  <a:schemeClr val="accent4"/>
                </a:solidFill>
              </a:rPr>
              <a:t> </a:t>
            </a:r>
            <a:r>
              <a:rPr lang="en-ID" dirty="0" err="1">
                <a:solidFill>
                  <a:schemeClr val="accent4"/>
                </a:solidFill>
              </a:rPr>
              <a:t>mendukung</a:t>
            </a:r>
            <a:r>
              <a:rPr lang="en-ID" dirty="0">
                <a:solidFill>
                  <a:schemeClr val="accent4"/>
                </a:solidFill>
              </a:rPr>
              <a:t> dan </a:t>
            </a:r>
            <a:r>
              <a:rPr lang="en-ID" dirty="0" err="1">
                <a:solidFill>
                  <a:schemeClr val="accent4"/>
                </a:solidFill>
              </a:rPr>
              <a:t>mempromosikan</a:t>
            </a:r>
            <a:r>
              <a:rPr lang="en-ID" dirty="0">
                <a:solidFill>
                  <a:schemeClr val="accent4"/>
                </a:solidFill>
              </a:rPr>
              <a:t> </a:t>
            </a:r>
            <a:r>
              <a:rPr lang="en-ID" dirty="0" err="1">
                <a:solidFill>
                  <a:schemeClr val="accent4"/>
                </a:solidFill>
              </a:rPr>
              <a:t>kewirausahaan</a:t>
            </a:r>
            <a:r>
              <a:rPr lang="en-ID" dirty="0">
                <a:solidFill>
                  <a:schemeClr val="accent4"/>
                </a:solidFill>
              </a:rPr>
              <a:t> </a:t>
            </a:r>
            <a:r>
              <a:rPr lang="en-ID" dirty="0" err="1">
                <a:solidFill>
                  <a:schemeClr val="accent4"/>
                </a:solidFill>
              </a:rPr>
              <a:t>sosial</a:t>
            </a:r>
            <a:r>
              <a:rPr lang="en-ID" dirty="0">
                <a:solidFill>
                  <a:schemeClr val="accent4"/>
                </a:solidFill>
              </a:rPr>
              <a:t> yang </a:t>
            </a:r>
            <a:r>
              <a:rPr lang="en-ID" dirty="0" err="1">
                <a:solidFill>
                  <a:schemeClr val="accent4"/>
                </a:solidFill>
              </a:rPr>
              <a:t>berfokus</a:t>
            </a:r>
            <a:r>
              <a:rPr lang="en-ID" dirty="0">
                <a:solidFill>
                  <a:schemeClr val="accent4"/>
                </a:solidFill>
              </a:rPr>
              <a:t> pada </a:t>
            </a:r>
            <a:r>
              <a:rPr lang="en-ID" dirty="0" err="1">
                <a:solidFill>
                  <a:schemeClr val="accent4"/>
                </a:solidFill>
              </a:rPr>
              <a:t>pemberdayaan</a:t>
            </a:r>
            <a:r>
              <a:rPr lang="en-ID" dirty="0">
                <a:solidFill>
                  <a:schemeClr val="accent4"/>
                </a:solidFill>
              </a:rPr>
              <a:t> </a:t>
            </a:r>
            <a:r>
              <a:rPr lang="en-US" dirty="0" err="1">
                <a:solidFill>
                  <a:schemeClr val="accent4"/>
                </a:solidFill>
              </a:rPr>
              <a:t>kelompok</a:t>
            </a:r>
            <a:r>
              <a:rPr lang="en-US" dirty="0">
                <a:solidFill>
                  <a:schemeClr val="accent4"/>
                </a:solidFill>
              </a:rPr>
              <a:t> </a:t>
            </a:r>
            <a:r>
              <a:rPr lang="en-US" dirty="0" err="1">
                <a:solidFill>
                  <a:schemeClr val="accent4"/>
                </a:solidFill>
              </a:rPr>
              <a:t>marjinal</a:t>
            </a:r>
            <a:r>
              <a:rPr lang="en-US" dirty="0">
                <a:solidFill>
                  <a:schemeClr val="accent4"/>
                </a:solidFill>
              </a:rPr>
              <a:t>, </a:t>
            </a:r>
            <a:r>
              <a:rPr lang="en-US" dirty="0" err="1">
                <a:solidFill>
                  <a:schemeClr val="accent4"/>
                </a:solidFill>
              </a:rPr>
              <a:t>termasuk</a:t>
            </a:r>
            <a:r>
              <a:rPr lang="en-US" dirty="0">
                <a:solidFill>
                  <a:schemeClr val="accent4"/>
                </a:solidFill>
              </a:rPr>
              <a:t> </a:t>
            </a:r>
            <a:r>
              <a:rPr lang="en-US" dirty="0" err="1">
                <a:solidFill>
                  <a:schemeClr val="accent4"/>
                </a:solidFill>
              </a:rPr>
              <a:t>perempuan</a:t>
            </a:r>
            <a:r>
              <a:rPr lang="en-US" dirty="0">
                <a:solidFill>
                  <a:schemeClr val="accent4"/>
                </a:solidFill>
              </a:rPr>
              <a:t>, </a:t>
            </a:r>
            <a:r>
              <a:rPr lang="en-US" dirty="0" err="1">
                <a:solidFill>
                  <a:schemeClr val="accent4"/>
                </a:solidFill>
              </a:rPr>
              <a:t>penyandang</a:t>
            </a:r>
            <a:r>
              <a:rPr lang="en-US" dirty="0">
                <a:solidFill>
                  <a:schemeClr val="accent4"/>
                </a:solidFill>
              </a:rPr>
              <a:t> </a:t>
            </a:r>
            <a:r>
              <a:rPr lang="en-US" dirty="0" err="1">
                <a:solidFill>
                  <a:schemeClr val="accent4"/>
                </a:solidFill>
              </a:rPr>
              <a:t>disabilitas</a:t>
            </a:r>
            <a:r>
              <a:rPr lang="en-US" dirty="0">
                <a:solidFill>
                  <a:schemeClr val="accent4"/>
                </a:solidFill>
              </a:rPr>
              <a:t>, dan </a:t>
            </a:r>
            <a:r>
              <a:rPr lang="en-US" dirty="0" err="1">
                <a:solidFill>
                  <a:schemeClr val="accent4"/>
                </a:solidFill>
              </a:rPr>
              <a:t>individu</a:t>
            </a:r>
            <a:r>
              <a:rPr lang="en-US" dirty="0">
                <a:solidFill>
                  <a:schemeClr val="accent4"/>
                </a:solidFill>
              </a:rPr>
              <a:t> yang </a:t>
            </a:r>
            <a:r>
              <a:rPr lang="en-US" dirty="0" err="1">
                <a:solidFill>
                  <a:schemeClr val="accent4"/>
                </a:solidFill>
              </a:rPr>
              <a:t>terpinggirkan</a:t>
            </a:r>
            <a:r>
              <a:rPr lang="en-US" dirty="0">
                <a:solidFill>
                  <a:schemeClr val="accent4"/>
                </a:solidFill>
              </a:rPr>
              <a:t> </a:t>
            </a:r>
            <a:r>
              <a:rPr lang="en-US" dirty="0" err="1">
                <a:solidFill>
                  <a:schemeClr val="accent4"/>
                </a:solidFill>
              </a:rPr>
              <a:t>secara</a:t>
            </a:r>
            <a:r>
              <a:rPr lang="en-US" dirty="0">
                <a:solidFill>
                  <a:schemeClr val="accent4"/>
                </a:solidFill>
              </a:rPr>
              <a:t> </a:t>
            </a:r>
            <a:r>
              <a:rPr lang="en-US" dirty="0" err="1">
                <a:solidFill>
                  <a:schemeClr val="accent4"/>
                </a:solidFill>
              </a:rPr>
              <a:t>sosial</a:t>
            </a:r>
            <a:r>
              <a:rPr lang="en-US" dirty="0">
                <a:solidFill>
                  <a:schemeClr val="accent4"/>
                </a:solidFill>
              </a:rPr>
              <a:t>.</a:t>
            </a:r>
            <a:endParaRPr lang="en-ID" dirty="0">
              <a:solidFill>
                <a:schemeClr val="accent4"/>
              </a:solidFill>
            </a:endParaRPr>
          </a:p>
        </p:txBody>
      </p:sp>
      <p:pic>
        <p:nvPicPr>
          <p:cNvPr id="13" name="Picture 12">
            <a:extLst>
              <a:ext uri="{FF2B5EF4-FFF2-40B4-BE49-F238E27FC236}">
                <a16:creationId xmlns:a16="http://schemas.microsoft.com/office/drawing/2014/main" id="{04EFA532-C84E-1F51-0280-1CD2FFF7FACC}"/>
              </a:ext>
            </a:extLst>
          </p:cNvPr>
          <p:cNvPicPr>
            <a:picLocks noChangeAspect="1"/>
          </p:cNvPicPr>
          <p:nvPr/>
        </p:nvPicPr>
        <p:blipFill>
          <a:blip r:embed="rId2"/>
          <a:stretch>
            <a:fillRect/>
          </a:stretch>
        </p:blipFill>
        <p:spPr>
          <a:xfrm>
            <a:off x="6542071" y="4465820"/>
            <a:ext cx="5330628" cy="2308324"/>
          </a:xfrm>
          <a:prstGeom prst="rect">
            <a:avLst/>
          </a:prstGeom>
        </p:spPr>
      </p:pic>
      <p:pic>
        <p:nvPicPr>
          <p:cNvPr id="15" name="Picture 14">
            <a:extLst>
              <a:ext uri="{FF2B5EF4-FFF2-40B4-BE49-F238E27FC236}">
                <a16:creationId xmlns:a16="http://schemas.microsoft.com/office/drawing/2014/main" id="{CE6311DD-AB2E-4736-AA82-BE42F3D636C8}"/>
              </a:ext>
            </a:extLst>
          </p:cNvPr>
          <p:cNvPicPr>
            <a:picLocks noChangeAspect="1"/>
          </p:cNvPicPr>
          <p:nvPr/>
        </p:nvPicPr>
        <p:blipFill>
          <a:blip r:embed="rId3"/>
          <a:stretch>
            <a:fillRect/>
          </a:stretch>
        </p:blipFill>
        <p:spPr>
          <a:xfrm>
            <a:off x="6412596" y="3429000"/>
            <a:ext cx="5460103" cy="870813"/>
          </a:xfrm>
          <a:prstGeom prst="rect">
            <a:avLst/>
          </a:prstGeom>
        </p:spPr>
      </p:pic>
      <p:pic>
        <p:nvPicPr>
          <p:cNvPr id="17" name="Picture 16">
            <a:extLst>
              <a:ext uri="{FF2B5EF4-FFF2-40B4-BE49-F238E27FC236}">
                <a16:creationId xmlns:a16="http://schemas.microsoft.com/office/drawing/2014/main" id="{8B942958-83F5-4796-B744-5E2285CD93C7}"/>
              </a:ext>
            </a:extLst>
          </p:cNvPr>
          <p:cNvPicPr>
            <a:picLocks noChangeAspect="1"/>
          </p:cNvPicPr>
          <p:nvPr/>
        </p:nvPicPr>
        <p:blipFill>
          <a:blip r:embed="rId4"/>
          <a:stretch>
            <a:fillRect/>
          </a:stretch>
        </p:blipFill>
        <p:spPr>
          <a:xfrm>
            <a:off x="512495" y="2616566"/>
            <a:ext cx="5696792" cy="4091731"/>
          </a:xfrm>
          <a:prstGeom prst="rect">
            <a:avLst/>
          </a:prstGeom>
        </p:spPr>
      </p:pic>
      <p:pic>
        <p:nvPicPr>
          <p:cNvPr id="18" name="Google Shape;198;p10">
            <a:extLst>
              <a:ext uri="{FF2B5EF4-FFF2-40B4-BE49-F238E27FC236}">
                <a16:creationId xmlns:a16="http://schemas.microsoft.com/office/drawing/2014/main" id="{6641CFCA-212C-DCCF-AB3E-2B6F7ACE173B}"/>
              </a:ext>
            </a:extLst>
          </p:cNvPr>
          <p:cNvPicPr preferRelativeResize="0"/>
          <p:nvPr/>
        </p:nvPicPr>
        <p:blipFill rotWithShape="1">
          <a:blip r:embed="rId5">
            <a:alphaModFix/>
          </a:blip>
          <a:srcRect/>
          <a:stretch/>
        </p:blipFill>
        <p:spPr>
          <a:xfrm>
            <a:off x="-1" y="0"/>
            <a:ext cx="2751083" cy="945469"/>
          </a:xfrm>
          <a:prstGeom prst="rect">
            <a:avLst/>
          </a:prstGeom>
          <a:noFill/>
          <a:ln>
            <a:noFill/>
          </a:ln>
        </p:spPr>
      </p:pic>
      <p:pic>
        <p:nvPicPr>
          <p:cNvPr id="19" name="Picture 4" descr="ADB forecasts solid, slightly lower growth in developing Asia | ABS-CBN ...">
            <a:extLst>
              <a:ext uri="{FF2B5EF4-FFF2-40B4-BE49-F238E27FC236}">
                <a16:creationId xmlns:a16="http://schemas.microsoft.com/office/drawing/2014/main" id="{A64EACC9-19A5-87D0-5325-F74FCC6DA8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05475" y="64153"/>
            <a:ext cx="1020317" cy="6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944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249C2-C1FF-7F14-1BD5-41AFE25BC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C6B0A-FB55-31E5-7826-6756BA12C914}"/>
              </a:ext>
            </a:extLst>
          </p:cNvPr>
          <p:cNvSpPr>
            <a:spLocks noGrp="1"/>
          </p:cNvSpPr>
          <p:nvPr>
            <p:ph type="title"/>
          </p:nvPr>
        </p:nvSpPr>
        <p:spPr>
          <a:xfrm>
            <a:off x="2972788" y="55478"/>
            <a:ext cx="6588987" cy="843454"/>
          </a:xfrm>
          <a:solidFill>
            <a:schemeClr val="accent1">
              <a:lumMod val="20000"/>
              <a:lumOff val="80000"/>
            </a:schemeClr>
          </a:solidFill>
        </p:spPr>
        <p:txBody>
          <a:bodyPr>
            <a:noAutofit/>
          </a:bodyPr>
          <a:lstStyle/>
          <a:p>
            <a:r>
              <a:rPr lang="en-US" sz="3200" b="1" dirty="0" err="1">
                <a:latin typeface="+mn-lt"/>
                <a:ea typeface="+mn-ea"/>
                <a:cs typeface="+mn-cs"/>
              </a:rPr>
              <a:t>Kaitan</a:t>
            </a:r>
            <a:r>
              <a:rPr lang="en-US" sz="3200" b="1" dirty="0">
                <a:latin typeface="+mn-lt"/>
                <a:ea typeface="+mn-ea"/>
                <a:cs typeface="+mn-cs"/>
              </a:rPr>
              <a:t> Antara  </a:t>
            </a:r>
            <a:r>
              <a:rPr lang="en-US" sz="3200" b="1" i="1" dirty="0">
                <a:latin typeface="+mn-lt"/>
                <a:ea typeface="+mn-ea"/>
                <a:cs typeface="+mn-cs"/>
              </a:rPr>
              <a:t>GEDSI Focal Point </a:t>
            </a:r>
            <a:br>
              <a:rPr lang="en-US" sz="3200" b="1" i="1" dirty="0">
                <a:latin typeface="+mn-lt"/>
                <a:ea typeface="+mn-ea"/>
                <a:cs typeface="+mn-cs"/>
              </a:rPr>
            </a:br>
            <a:r>
              <a:rPr lang="en-US" sz="3200" b="1" dirty="0">
                <a:latin typeface="+mn-lt"/>
                <a:ea typeface="+mn-ea"/>
                <a:cs typeface="+mn-cs"/>
              </a:rPr>
              <a:t>dan </a:t>
            </a:r>
            <a:r>
              <a:rPr lang="en-US" sz="3200" b="1" i="1" dirty="0">
                <a:latin typeface="+mn-lt"/>
                <a:ea typeface="+mn-ea"/>
                <a:cs typeface="+mn-cs"/>
              </a:rPr>
              <a:t>Socio-</a:t>
            </a:r>
            <a:r>
              <a:rPr lang="en-US" sz="3200" b="1" i="1" dirty="0" err="1">
                <a:latin typeface="+mn-lt"/>
                <a:ea typeface="+mn-ea"/>
                <a:cs typeface="+mn-cs"/>
              </a:rPr>
              <a:t>Enterpreneur</a:t>
            </a:r>
            <a:endParaRPr lang="en-ID" sz="3200" b="1" i="1" dirty="0">
              <a:latin typeface="+mn-lt"/>
              <a:ea typeface="+mn-ea"/>
              <a:cs typeface="+mn-cs"/>
            </a:endParaRPr>
          </a:p>
        </p:txBody>
      </p:sp>
      <p:sp>
        <p:nvSpPr>
          <p:cNvPr id="9" name="TextBox 8">
            <a:extLst>
              <a:ext uri="{FF2B5EF4-FFF2-40B4-BE49-F238E27FC236}">
                <a16:creationId xmlns:a16="http://schemas.microsoft.com/office/drawing/2014/main" id="{2868EC85-8189-D955-6E4C-2B79279C6B94}"/>
              </a:ext>
            </a:extLst>
          </p:cNvPr>
          <p:cNvSpPr txBox="1"/>
          <p:nvPr/>
        </p:nvSpPr>
        <p:spPr>
          <a:xfrm>
            <a:off x="364141" y="5690777"/>
            <a:ext cx="11651182" cy="923330"/>
          </a:xfrm>
          <a:prstGeom prst="rect">
            <a:avLst/>
          </a:prstGeom>
          <a:solidFill>
            <a:schemeClr val="accent1">
              <a:lumMod val="20000"/>
              <a:lumOff val="80000"/>
            </a:schemeClr>
          </a:solidFill>
          <a:ln w="12700">
            <a:solidFill>
              <a:schemeClr val="tx1"/>
            </a:solidFill>
          </a:ln>
        </p:spPr>
        <p:txBody>
          <a:bodyPr wrap="square">
            <a:spAutoFit/>
          </a:bodyPr>
          <a:lstStyle/>
          <a:p>
            <a:r>
              <a:rPr lang="en-ID" dirty="0"/>
              <a:t>Kesimpulan:  GFP dan </a:t>
            </a:r>
            <a:r>
              <a:rPr lang="en-ID" i="1" dirty="0"/>
              <a:t>socio-entrepreneurship</a:t>
            </a:r>
            <a:r>
              <a:rPr lang="en-ID" dirty="0"/>
              <a:t> </a:t>
            </a:r>
            <a:r>
              <a:rPr lang="en-ID" dirty="0" err="1"/>
              <a:t>saling</a:t>
            </a:r>
            <a:r>
              <a:rPr lang="en-ID" dirty="0"/>
              <a:t> </a:t>
            </a:r>
            <a:r>
              <a:rPr lang="en-ID" dirty="0" err="1"/>
              <a:t>mendukung</a:t>
            </a:r>
            <a:r>
              <a:rPr lang="en-ID" dirty="0"/>
              <a:t> </a:t>
            </a:r>
            <a:r>
              <a:rPr lang="en-ID" dirty="0" err="1"/>
              <a:t>dalam</a:t>
            </a:r>
            <a:r>
              <a:rPr lang="en-ID" dirty="0"/>
              <a:t> </a:t>
            </a:r>
            <a:r>
              <a:rPr lang="en-ID" dirty="0" err="1"/>
              <a:t>menciptakan</a:t>
            </a:r>
            <a:r>
              <a:rPr lang="en-ID" dirty="0"/>
              <a:t> </a:t>
            </a:r>
            <a:r>
              <a:rPr lang="en-ID" dirty="0" err="1"/>
              <a:t>lingkungan</a:t>
            </a:r>
            <a:r>
              <a:rPr lang="en-ID" dirty="0"/>
              <a:t> yang </a:t>
            </a:r>
            <a:r>
              <a:rPr lang="en-ID" dirty="0" err="1"/>
              <a:t>lebih</a:t>
            </a:r>
            <a:r>
              <a:rPr lang="en-ID" dirty="0"/>
              <a:t> </a:t>
            </a:r>
            <a:r>
              <a:rPr lang="en-ID" dirty="0" err="1"/>
              <a:t>inklusif</a:t>
            </a:r>
            <a:r>
              <a:rPr lang="en-ID" dirty="0"/>
              <a:t> dan </a:t>
            </a:r>
            <a:r>
              <a:rPr lang="en-ID" dirty="0" err="1"/>
              <a:t>adil</a:t>
            </a:r>
            <a:r>
              <a:rPr lang="en-ID" dirty="0"/>
              <a:t> </a:t>
            </a:r>
            <a:r>
              <a:rPr lang="en-ID" dirty="0" err="1"/>
              <a:t>bagi</a:t>
            </a:r>
            <a:r>
              <a:rPr lang="en-ID" dirty="0"/>
              <a:t> </a:t>
            </a:r>
            <a:r>
              <a:rPr lang="en-ID" dirty="0" err="1"/>
              <a:t>kelompok</a:t>
            </a:r>
            <a:r>
              <a:rPr lang="en-ID" dirty="0"/>
              <a:t> </a:t>
            </a:r>
            <a:r>
              <a:rPr lang="en-ID" dirty="0" err="1"/>
              <a:t>marjinal</a:t>
            </a:r>
            <a:r>
              <a:rPr lang="en-ID" dirty="0"/>
              <a:t> </a:t>
            </a:r>
            <a:r>
              <a:rPr lang="en-ID" dirty="0" err="1"/>
              <a:t>termasuk</a:t>
            </a:r>
            <a:r>
              <a:rPr lang="en-ID" dirty="0"/>
              <a:t> , Perempuan </a:t>
            </a:r>
            <a:r>
              <a:rPr lang="en-US" dirty="0" err="1"/>
              <a:t>penyandang</a:t>
            </a:r>
            <a:r>
              <a:rPr lang="en-US" dirty="0"/>
              <a:t> </a:t>
            </a:r>
            <a:r>
              <a:rPr lang="en-US" dirty="0" err="1"/>
              <a:t>disabilitas</a:t>
            </a:r>
            <a:r>
              <a:rPr lang="en-US" dirty="0"/>
              <a:t>, dan </a:t>
            </a:r>
            <a:r>
              <a:rPr lang="en-US" dirty="0" err="1"/>
              <a:t>individu</a:t>
            </a:r>
            <a:r>
              <a:rPr lang="en-US" dirty="0"/>
              <a:t> yang </a:t>
            </a:r>
            <a:r>
              <a:rPr lang="en-US" dirty="0" err="1"/>
              <a:t>terpinggirkan</a:t>
            </a:r>
            <a:r>
              <a:rPr lang="en-US" dirty="0"/>
              <a:t> </a:t>
            </a:r>
            <a:r>
              <a:rPr lang="en-US" dirty="0" err="1"/>
              <a:t>secara</a:t>
            </a:r>
            <a:r>
              <a:rPr lang="en-US" dirty="0"/>
              <a:t> social</a:t>
            </a:r>
            <a:r>
              <a:rPr lang="en-ID" dirty="0"/>
              <a:t> </a:t>
            </a:r>
            <a:r>
              <a:rPr lang="en-ID" dirty="0" err="1"/>
              <a:t>untuk</a:t>
            </a:r>
            <a:r>
              <a:rPr lang="en-ID" dirty="0"/>
              <a:t> </a:t>
            </a:r>
            <a:r>
              <a:rPr lang="en-ID" dirty="0" err="1"/>
              <a:t>berpartisipasi</a:t>
            </a:r>
            <a:r>
              <a:rPr lang="en-ID" dirty="0"/>
              <a:t> </a:t>
            </a:r>
            <a:r>
              <a:rPr lang="en-ID" dirty="0" err="1"/>
              <a:t>dalam</a:t>
            </a:r>
            <a:r>
              <a:rPr lang="en-ID" dirty="0"/>
              <a:t> </a:t>
            </a:r>
            <a:r>
              <a:rPr lang="en-ID" dirty="0" err="1"/>
              <a:t>kegiatan</a:t>
            </a:r>
            <a:r>
              <a:rPr lang="en-ID" dirty="0"/>
              <a:t> </a:t>
            </a:r>
            <a:r>
              <a:rPr lang="en-ID" dirty="0" err="1"/>
              <a:t>ekonomi</a:t>
            </a:r>
            <a:r>
              <a:rPr lang="en-ID" dirty="0"/>
              <a:t> dan </a:t>
            </a:r>
            <a:r>
              <a:rPr lang="en-ID" dirty="0" err="1"/>
              <a:t>sosial</a:t>
            </a:r>
            <a:r>
              <a:rPr lang="en-ID" dirty="0"/>
              <a:t>.</a:t>
            </a:r>
          </a:p>
        </p:txBody>
      </p:sp>
      <p:sp>
        <p:nvSpPr>
          <p:cNvPr id="3" name="Rectangle 2">
            <a:extLst>
              <a:ext uri="{FF2B5EF4-FFF2-40B4-BE49-F238E27FC236}">
                <a16:creationId xmlns:a16="http://schemas.microsoft.com/office/drawing/2014/main" id="{397E4AE4-CD91-6408-51F2-120FC84F9DF2}"/>
              </a:ext>
            </a:extLst>
          </p:cNvPr>
          <p:cNvSpPr/>
          <p:nvPr/>
        </p:nvSpPr>
        <p:spPr>
          <a:xfrm>
            <a:off x="711423" y="1336801"/>
            <a:ext cx="5534953" cy="1705516"/>
          </a:xfrm>
          <a:prstGeom prst="rect">
            <a:avLst/>
          </a:prstGeom>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ID" sz="1600" b="1" dirty="0" err="1">
                <a:solidFill>
                  <a:schemeClr val="accent4"/>
                </a:solidFill>
              </a:rPr>
              <a:t>Pemberdayaan</a:t>
            </a:r>
            <a:r>
              <a:rPr lang="en-ID" sz="1600" b="1" dirty="0">
                <a:solidFill>
                  <a:schemeClr val="accent4"/>
                </a:solidFill>
              </a:rPr>
              <a:t> Ekonomi </a:t>
            </a:r>
            <a:r>
              <a:rPr lang="en-ID" sz="1600" b="1" dirty="0" err="1">
                <a:solidFill>
                  <a:schemeClr val="accent4"/>
                </a:solidFill>
              </a:rPr>
              <a:t>Kelompok</a:t>
            </a:r>
            <a:r>
              <a:rPr lang="en-ID" sz="1600" b="1" dirty="0">
                <a:solidFill>
                  <a:schemeClr val="accent4"/>
                </a:solidFill>
              </a:rPr>
              <a:t> </a:t>
            </a:r>
            <a:r>
              <a:rPr lang="en-ID" sz="1600" b="1" dirty="0" err="1">
                <a:solidFill>
                  <a:schemeClr val="accent4"/>
                </a:solidFill>
              </a:rPr>
              <a:t>Marjinal</a:t>
            </a:r>
            <a:endParaRPr lang="en-ID" sz="1600" dirty="0"/>
          </a:p>
          <a:p>
            <a:pPr algn="just"/>
            <a:r>
              <a:rPr lang="en-ID" sz="1600" dirty="0"/>
              <a:t>GFP </a:t>
            </a:r>
            <a:r>
              <a:rPr lang="en-ID" sz="1600" dirty="0" err="1"/>
              <a:t>dapat</a:t>
            </a:r>
            <a:r>
              <a:rPr lang="en-ID" sz="1600" dirty="0"/>
              <a:t> </a:t>
            </a:r>
            <a:r>
              <a:rPr lang="en-ID" sz="1600" dirty="0" err="1"/>
              <a:t>membantu</a:t>
            </a:r>
            <a:r>
              <a:rPr lang="en-ID" sz="1600" dirty="0"/>
              <a:t> </a:t>
            </a:r>
            <a:r>
              <a:rPr lang="en-ID" sz="1600" dirty="0" err="1"/>
              <a:t>mengidentifikasi</a:t>
            </a:r>
            <a:r>
              <a:rPr lang="en-ID" sz="1600" dirty="0"/>
              <a:t> </a:t>
            </a:r>
            <a:r>
              <a:rPr lang="en-ID" sz="1600" dirty="0" err="1"/>
              <a:t>peluang</a:t>
            </a:r>
            <a:r>
              <a:rPr lang="en-ID" sz="1600" dirty="0"/>
              <a:t> </a:t>
            </a:r>
            <a:r>
              <a:rPr lang="en-ID" sz="1600" dirty="0" err="1"/>
              <a:t>bagi</a:t>
            </a:r>
            <a:r>
              <a:rPr lang="en-ID" sz="1600" dirty="0"/>
              <a:t> </a:t>
            </a:r>
            <a:r>
              <a:rPr lang="en-ID" sz="1600" dirty="0" err="1"/>
              <a:t>kelompok</a:t>
            </a:r>
            <a:r>
              <a:rPr lang="en-ID" sz="1600" dirty="0"/>
              <a:t> </a:t>
            </a:r>
            <a:r>
              <a:rPr lang="en-ID" sz="1600" dirty="0" err="1"/>
              <a:t>marjinal</a:t>
            </a:r>
            <a:r>
              <a:rPr lang="en-ID" sz="1600" dirty="0"/>
              <a:t> </a:t>
            </a:r>
            <a:r>
              <a:rPr lang="en-ID" sz="1600" dirty="0" err="1"/>
              <a:t>termasuk</a:t>
            </a:r>
            <a:r>
              <a:rPr lang="en-ID" sz="1600" dirty="0"/>
              <a:t> , Perempuan </a:t>
            </a:r>
            <a:r>
              <a:rPr lang="en-ID" sz="1600" dirty="0" err="1"/>
              <a:t>penyandang</a:t>
            </a:r>
            <a:r>
              <a:rPr lang="en-ID" sz="1600" dirty="0"/>
              <a:t> </a:t>
            </a:r>
            <a:r>
              <a:rPr lang="en-ID" sz="1600" dirty="0" err="1"/>
              <a:t>disabilitas</a:t>
            </a:r>
            <a:r>
              <a:rPr lang="en-ID" sz="1600" dirty="0"/>
              <a:t>, dan </a:t>
            </a:r>
            <a:r>
              <a:rPr lang="en-ID" sz="1600" dirty="0" err="1"/>
              <a:t>individu</a:t>
            </a:r>
            <a:r>
              <a:rPr lang="en-ID" sz="1600" dirty="0"/>
              <a:t> yang </a:t>
            </a:r>
            <a:r>
              <a:rPr lang="en-ID" sz="1600" dirty="0" err="1"/>
              <a:t>terpinggirkan</a:t>
            </a:r>
            <a:r>
              <a:rPr lang="en-ID" sz="1600" dirty="0"/>
              <a:t> </a:t>
            </a:r>
            <a:r>
              <a:rPr lang="en-ID" sz="1600" dirty="0" err="1"/>
              <a:t>secara</a:t>
            </a:r>
            <a:r>
              <a:rPr lang="en-ID" sz="1600" dirty="0"/>
              <a:t> social </a:t>
            </a:r>
            <a:r>
              <a:rPr lang="en-ID" sz="1600" dirty="0" err="1"/>
              <a:t>untuk</a:t>
            </a:r>
            <a:r>
              <a:rPr lang="en-ID" sz="1600" dirty="0"/>
              <a:t> </a:t>
            </a:r>
            <a:r>
              <a:rPr lang="en-ID" sz="1600" dirty="0" err="1"/>
              <a:t>terlibat</a:t>
            </a:r>
            <a:r>
              <a:rPr lang="en-ID" sz="1600" dirty="0"/>
              <a:t> </a:t>
            </a:r>
            <a:r>
              <a:rPr lang="en-ID" sz="1600" dirty="0" err="1"/>
              <a:t>dalam</a:t>
            </a:r>
            <a:r>
              <a:rPr lang="en-ID" sz="1600" dirty="0"/>
              <a:t> </a:t>
            </a:r>
            <a:r>
              <a:rPr lang="en-ID" sz="1600" dirty="0" err="1"/>
              <a:t>kewirausahaan</a:t>
            </a:r>
            <a:r>
              <a:rPr lang="en-ID" sz="1600" dirty="0"/>
              <a:t> </a:t>
            </a:r>
            <a:r>
              <a:rPr lang="en-ID" sz="1600" dirty="0" err="1"/>
              <a:t>sosial</a:t>
            </a:r>
            <a:r>
              <a:rPr lang="en-ID" sz="1600" dirty="0"/>
              <a:t>, </a:t>
            </a:r>
            <a:r>
              <a:rPr lang="en-ID" sz="1600" dirty="0" err="1"/>
              <a:t>memberikan</a:t>
            </a:r>
            <a:r>
              <a:rPr lang="en-ID" sz="1600" dirty="0"/>
              <a:t> </a:t>
            </a:r>
            <a:r>
              <a:rPr lang="en-ID" sz="1600" dirty="0" err="1"/>
              <a:t>pelatihan</a:t>
            </a:r>
            <a:r>
              <a:rPr lang="en-ID" sz="1600" dirty="0"/>
              <a:t>, dan </a:t>
            </a:r>
            <a:r>
              <a:rPr lang="en-ID" sz="1600" dirty="0" err="1"/>
              <a:t>akses</a:t>
            </a:r>
            <a:r>
              <a:rPr lang="en-ID" sz="1600" dirty="0"/>
              <a:t> </a:t>
            </a:r>
            <a:r>
              <a:rPr lang="en-ID" sz="1600" dirty="0" err="1"/>
              <a:t>ke</a:t>
            </a:r>
            <a:r>
              <a:rPr lang="en-ID" sz="1600" dirty="0"/>
              <a:t> </a:t>
            </a:r>
            <a:r>
              <a:rPr lang="en-ID" sz="1600" dirty="0" err="1"/>
              <a:t>sumber</a:t>
            </a:r>
            <a:r>
              <a:rPr lang="en-ID" sz="1600" dirty="0"/>
              <a:t> </a:t>
            </a:r>
            <a:r>
              <a:rPr lang="en-ID" sz="1600" dirty="0" err="1"/>
              <a:t>daya</a:t>
            </a:r>
            <a:r>
              <a:rPr lang="en-ID" sz="1600" dirty="0"/>
              <a:t> yang </a:t>
            </a:r>
            <a:r>
              <a:rPr lang="en-ID" sz="1600" dirty="0" err="1"/>
              <a:t>diperlukan</a:t>
            </a:r>
            <a:r>
              <a:rPr lang="en-ID" sz="1600" dirty="0"/>
              <a:t> </a:t>
            </a:r>
            <a:r>
              <a:rPr lang="en-ID" sz="1600" dirty="0" err="1"/>
              <a:t>untuk</a:t>
            </a:r>
            <a:r>
              <a:rPr lang="en-ID" sz="1600" dirty="0"/>
              <a:t> </a:t>
            </a:r>
            <a:r>
              <a:rPr lang="en-ID" sz="1600" dirty="0" err="1"/>
              <a:t>memulai</a:t>
            </a:r>
            <a:r>
              <a:rPr lang="en-ID" sz="1600" dirty="0"/>
              <a:t> dan </a:t>
            </a:r>
            <a:r>
              <a:rPr lang="en-ID" sz="1600" dirty="0" err="1"/>
              <a:t>mengembangkan</a:t>
            </a:r>
            <a:r>
              <a:rPr lang="en-ID" sz="1600" dirty="0"/>
              <a:t> </a:t>
            </a:r>
            <a:r>
              <a:rPr lang="en-ID" sz="1600" dirty="0" err="1"/>
              <a:t>usaha</a:t>
            </a:r>
            <a:r>
              <a:rPr lang="en-ID" sz="1600" dirty="0"/>
              <a:t> </a:t>
            </a:r>
            <a:r>
              <a:rPr lang="en-ID" sz="1600" dirty="0" err="1"/>
              <a:t>mereka</a:t>
            </a:r>
            <a:r>
              <a:rPr lang="en-ID" dirty="0"/>
              <a:t>.</a:t>
            </a:r>
          </a:p>
        </p:txBody>
      </p:sp>
      <p:sp>
        <p:nvSpPr>
          <p:cNvPr id="4" name="Rectangle 3">
            <a:extLst>
              <a:ext uri="{FF2B5EF4-FFF2-40B4-BE49-F238E27FC236}">
                <a16:creationId xmlns:a16="http://schemas.microsoft.com/office/drawing/2014/main" id="{5E35C7E7-7406-0428-CADF-6838FC9E063F}"/>
              </a:ext>
            </a:extLst>
          </p:cNvPr>
          <p:cNvSpPr/>
          <p:nvPr/>
        </p:nvSpPr>
        <p:spPr>
          <a:xfrm>
            <a:off x="732329" y="3354538"/>
            <a:ext cx="5534953" cy="17055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ID" sz="1600" b="1" dirty="0" err="1">
                <a:solidFill>
                  <a:srgbClr val="FFC000"/>
                </a:solidFill>
                <a:effectLst/>
              </a:rPr>
              <a:t>Penghapusan</a:t>
            </a:r>
            <a:r>
              <a:rPr lang="en-ID" sz="1600" b="1" dirty="0">
                <a:solidFill>
                  <a:srgbClr val="FFC000"/>
                </a:solidFill>
                <a:effectLst/>
              </a:rPr>
              <a:t> </a:t>
            </a:r>
            <a:r>
              <a:rPr lang="en-ID" sz="1600" b="1" dirty="0" err="1">
                <a:solidFill>
                  <a:srgbClr val="FFC000"/>
                </a:solidFill>
                <a:effectLst/>
              </a:rPr>
              <a:t>Hambatan</a:t>
            </a:r>
            <a:r>
              <a:rPr lang="en-ID" sz="1600" b="1" dirty="0">
                <a:solidFill>
                  <a:srgbClr val="FFC000"/>
                </a:solidFill>
                <a:effectLst/>
              </a:rPr>
              <a:t> Gender</a:t>
            </a:r>
            <a:endParaRPr lang="en-ID" sz="1600" dirty="0">
              <a:solidFill>
                <a:srgbClr val="FFC000"/>
              </a:solidFill>
              <a:effectLst/>
            </a:endParaRPr>
          </a:p>
          <a:p>
            <a:pPr algn="just"/>
            <a:r>
              <a:rPr lang="en-ID" sz="1600" dirty="0">
                <a:effectLst/>
              </a:rPr>
              <a:t>GFP </a:t>
            </a:r>
            <a:r>
              <a:rPr lang="en-ID" sz="1600" dirty="0" err="1">
                <a:effectLst/>
              </a:rPr>
              <a:t>dapat</a:t>
            </a:r>
            <a:r>
              <a:rPr lang="en-ID" sz="1600" dirty="0">
                <a:effectLst/>
              </a:rPr>
              <a:t> </a:t>
            </a:r>
            <a:r>
              <a:rPr lang="en-ID" sz="1600" dirty="0" err="1">
                <a:effectLst/>
              </a:rPr>
              <a:t>membantu</a:t>
            </a:r>
            <a:r>
              <a:rPr lang="en-ID" sz="1600" dirty="0">
                <a:effectLst/>
              </a:rPr>
              <a:t> </a:t>
            </a:r>
            <a:r>
              <a:rPr lang="en-ID" sz="1600" dirty="0" err="1">
                <a:effectLst/>
              </a:rPr>
              <a:t>mengidentifikasi</a:t>
            </a:r>
            <a:r>
              <a:rPr lang="en-ID" sz="1600" dirty="0">
                <a:effectLst/>
              </a:rPr>
              <a:t> </a:t>
            </a:r>
            <a:r>
              <a:rPr lang="en-ID" sz="1600" dirty="0" err="1">
                <a:effectLst/>
              </a:rPr>
              <a:t>peluang</a:t>
            </a:r>
            <a:r>
              <a:rPr lang="en-ID" sz="1600" dirty="0">
                <a:effectLst/>
              </a:rPr>
              <a:t> </a:t>
            </a:r>
            <a:r>
              <a:rPr lang="en-ID" sz="1600" dirty="0" err="1">
                <a:effectLst/>
              </a:rPr>
              <a:t>bagi</a:t>
            </a:r>
            <a:r>
              <a:rPr lang="en-ID" sz="1600" dirty="0">
                <a:effectLst/>
              </a:rPr>
              <a:t> </a:t>
            </a:r>
            <a:r>
              <a:rPr lang="en-ID" sz="1600" dirty="0" err="1">
                <a:effectLst/>
              </a:rPr>
              <a:t>kelompok</a:t>
            </a:r>
            <a:r>
              <a:rPr lang="en-ID" sz="1600" dirty="0">
                <a:effectLst/>
              </a:rPr>
              <a:t> </a:t>
            </a:r>
            <a:r>
              <a:rPr lang="en-ID" sz="1600" dirty="0" err="1">
                <a:effectLst/>
              </a:rPr>
              <a:t>marjinal</a:t>
            </a:r>
            <a:r>
              <a:rPr lang="en-ID" sz="1600" dirty="0">
                <a:effectLst/>
              </a:rPr>
              <a:t> </a:t>
            </a:r>
            <a:r>
              <a:rPr lang="en-ID" sz="1600" dirty="0" err="1">
                <a:effectLst/>
              </a:rPr>
              <a:t>termasuk</a:t>
            </a:r>
            <a:r>
              <a:rPr lang="en-ID" sz="1600" dirty="0">
                <a:effectLst/>
              </a:rPr>
              <a:t> , Perempuan </a:t>
            </a:r>
            <a:r>
              <a:rPr lang="en-ID" sz="1600" dirty="0" err="1">
                <a:effectLst/>
              </a:rPr>
              <a:t>penyandang</a:t>
            </a:r>
            <a:r>
              <a:rPr lang="en-ID" sz="1600" dirty="0">
                <a:effectLst/>
              </a:rPr>
              <a:t> </a:t>
            </a:r>
            <a:r>
              <a:rPr lang="en-ID" sz="1600" dirty="0" err="1">
                <a:effectLst/>
              </a:rPr>
              <a:t>disabilitas</a:t>
            </a:r>
            <a:r>
              <a:rPr lang="en-ID" sz="1600" dirty="0">
                <a:effectLst/>
              </a:rPr>
              <a:t>, dan </a:t>
            </a:r>
            <a:r>
              <a:rPr lang="en-ID" sz="1600" dirty="0" err="1">
                <a:effectLst/>
              </a:rPr>
              <a:t>individu</a:t>
            </a:r>
            <a:r>
              <a:rPr lang="en-ID" sz="1600" dirty="0">
                <a:effectLst/>
              </a:rPr>
              <a:t> yang </a:t>
            </a:r>
            <a:r>
              <a:rPr lang="en-ID" sz="1600" dirty="0" err="1">
                <a:effectLst/>
              </a:rPr>
              <a:t>terpinggirkan</a:t>
            </a:r>
            <a:r>
              <a:rPr lang="en-ID" sz="1600" dirty="0">
                <a:effectLst/>
              </a:rPr>
              <a:t> </a:t>
            </a:r>
            <a:r>
              <a:rPr lang="en-ID" sz="1600" dirty="0" err="1">
                <a:effectLst/>
              </a:rPr>
              <a:t>secara</a:t>
            </a:r>
            <a:r>
              <a:rPr lang="en-ID" sz="1600" dirty="0">
                <a:effectLst/>
              </a:rPr>
              <a:t> social </a:t>
            </a:r>
            <a:r>
              <a:rPr lang="en-ID" sz="1600" dirty="0" err="1">
                <a:effectLst/>
              </a:rPr>
              <a:t>untuk</a:t>
            </a:r>
            <a:r>
              <a:rPr lang="en-ID" sz="1600" dirty="0">
                <a:effectLst/>
              </a:rPr>
              <a:t> </a:t>
            </a:r>
            <a:r>
              <a:rPr lang="en-ID" sz="1600" dirty="0" err="1">
                <a:effectLst/>
              </a:rPr>
              <a:t>terlibat</a:t>
            </a:r>
            <a:r>
              <a:rPr lang="en-ID" sz="1600" dirty="0">
                <a:effectLst/>
              </a:rPr>
              <a:t> </a:t>
            </a:r>
            <a:r>
              <a:rPr lang="en-ID" sz="1600" dirty="0" err="1">
                <a:effectLst/>
              </a:rPr>
              <a:t>dalam</a:t>
            </a:r>
            <a:r>
              <a:rPr lang="en-ID" sz="1600" dirty="0">
                <a:effectLst/>
              </a:rPr>
              <a:t> </a:t>
            </a:r>
            <a:r>
              <a:rPr lang="en-ID" sz="1600" dirty="0" err="1">
                <a:effectLst/>
              </a:rPr>
              <a:t>kewirausahaan</a:t>
            </a:r>
            <a:r>
              <a:rPr lang="en-ID" sz="1600" dirty="0">
                <a:effectLst/>
              </a:rPr>
              <a:t> </a:t>
            </a:r>
            <a:r>
              <a:rPr lang="en-ID" sz="1600" dirty="0" err="1">
                <a:effectLst/>
              </a:rPr>
              <a:t>sosial</a:t>
            </a:r>
            <a:r>
              <a:rPr lang="en-ID" sz="1600" dirty="0">
                <a:effectLst/>
              </a:rPr>
              <a:t>, </a:t>
            </a:r>
            <a:r>
              <a:rPr lang="en-ID" sz="1600" dirty="0" err="1">
                <a:effectLst/>
              </a:rPr>
              <a:t>memberikan</a:t>
            </a:r>
            <a:r>
              <a:rPr lang="en-ID" sz="1600" dirty="0">
                <a:effectLst/>
              </a:rPr>
              <a:t> </a:t>
            </a:r>
            <a:r>
              <a:rPr lang="en-ID" sz="1600" dirty="0" err="1">
                <a:effectLst/>
              </a:rPr>
              <a:t>pelatihan</a:t>
            </a:r>
            <a:r>
              <a:rPr lang="en-ID" sz="1600" dirty="0">
                <a:effectLst/>
              </a:rPr>
              <a:t>, dan </a:t>
            </a:r>
            <a:r>
              <a:rPr lang="en-ID" sz="1600" dirty="0" err="1">
                <a:effectLst/>
              </a:rPr>
              <a:t>akses</a:t>
            </a:r>
            <a:r>
              <a:rPr lang="en-ID" sz="1600" dirty="0">
                <a:effectLst/>
              </a:rPr>
              <a:t> </a:t>
            </a:r>
            <a:r>
              <a:rPr lang="en-ID" sz="1600" dirty="0" err="1">
                <a:effectLst/>
              </a:rPr>
              <a:t>ke</a:t>
            </a:r>
            <a:r>
              <a:rPr lang="en-ID" sz="1600" dirty="0">
                <a:effectLst/>
              </a:rPr>
              <a:t> </a:t>
            </a:r>
            <a:r>
              <a:rPr lang="en-ID" sz="1600" dirty="0" err="1">
                <a:effectLst/>
              </a:rPr>
              <a:t>sumber</a:t>
            </a:r>
            <a:r>
              <a:rPr lang="en-ID" sz="1600" dirty="0">
                <a:effectLst/>
              </a:rPr>
              <a:t> </a:t>
            </a:r>
            <a:r>
              <a:rPr lang="en-ID" sz="1600" dirty="0" err="1">
                <a:effectLst/>
              </a:rPr>
              <a:t>daya</a:t>
            </a:r>
            <a:r>
              <a:rPr lang="en-ID" sz="1600" dirty="0">
                <a:effectLst/>
              </a:rPr>
              <a:t> yang </a:t>
            </a:r>
            <a:r>
              <a:rPr lang="en-ID" sz="1600" dirty="0" err="1">
                <a:effectLst/>
              </a:rPr>
              <a:t>diperlukan</a:t>
            </a:r>
            <a:r>
              <a:rPr lang="en-ID" sz="1600" dirty="0">
                <a:effectLst/>
              </a:rPr>
              <a:t> </a:t>
            </a:r>
            <a:r>
              <a:rPr lang="en-ID" sz="1600" dirty="0" err="1">
                <a:effectLst/>
              </a:rPr>
              <a:t>untuk</a:t>
            </a:r>
            <a:r>
              <a:rPr lang="en-ID" sz="1600" dirty="0">
                <a:effectLst/>
              </a:rPr>
              <a:t> </a:t>
            </a:r>
            <a:r>
              <a:rPr lang="en-ID" sz="1600" dirty="0" err="1">
                <a:effectLst/>
              </a:rPr>
              <a:t>memulai</a:t>
            </a:r>
            <a:r>
              <a:rPr lang="en-ID" sz="1600" dirty="0">
                <a:effectLst/>
              </a:rPr>
              <a:t> dan </a:t>
            </a:r>
            <a:r>
              <a:rPr lang="en-ID" sz="1600" dirty="0" err="1">
                <a:effectLst/>
              </a:rPr>
              <a:t>mengembangkan</a:t>
            </a:r>
            <a:r>
              <a:rPr lang="en-ID" sz="1600" dirty="0">
                <a:effectLst/>
              </a:rPr>
              <a:t> </a:t>
            </a:r>
            <a:r>
              <a:rPr lang="en-ID" sz="1600" dirty="0" err="1">
                <a:effectLst/>
              </a:rPr>
              <a:t>usaha</a:t>
            </a:r>
            <a:r>
              <a:rPr lang="en-ID" sz="1600" dirty="0">
                <a:effectLst/>
              </a:rPr>
              <a:t> </a:t>
            </a:r>
            <a:r>
              <a:rPr lang="en-ID" sz="1600" dirty="0" err="1">
                <a:effectLst/>
              </a:rPr>
              <a:t>mereka</a:t>
            </a:r>
            <a:r>
              <a:rPr lang="en-ID" sz="1600" dirty="0">
                <a:effectLst/>
              </a:rPr>
              <a:t>.</a:t>
            </a:r>
          </a:p>
        </p:txBody>
      </p:sp>
      <p:sp>
        <p:nvSpPr>
          <p:cNvPr id="6" name="Rectangle 5">
            <a:extLst>
              <a:ext uri="{FF2B5EF4-FFF2-40B4-BE49-F238E27FC236}">
                <a16:creationId xmlns:a16="http://schemas.microsoft.com/office/drawing/2014/main" id="{D767C4A5-7E24-DE96-CF54-5A9F64E82686}"/>
              </a:ext>
            </a:extLst>
          </p:cNvPr>
          <p:cNvSpPr/>
          <p:nvPr/>
        </p:nvSpPr>
        <p:spPr>
          <a:xfrm>
            <a:off x="7031979" y="1350528"/>
            <a:ext cx="4983344" cy="15959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D" sz="1600" b="1" dirty="0" err="1">
                <a:solidFill>
                  <a:srgbClr val="FFC000"/>
                </a:solidFill>
                <a:effectLst/>
              </a:rPr>
              <a:t>Peningkatan</a:t>
            </a:r>
            <a:r>
              <a:rPr lang="en-ID" sz="1600" b="1" dirty="0">
                <a:solidFill>
                  <a:srgbClr val="FFC000"/>
                </a:solidFill>
                <a:effectLst/>
              </a:rPr>
              <a:t> </a:t>
            </a:r>
            <a:r>
              <a:rPr lang="en-ID" sz="1600" b="1" dirty="0" err="1">
                <a:solidFill>
                  <a:srgbClr val="FFC000"/>
                </a:solidFill>
                <a:effectLst/>
              </a:rPr>
              <a:t>Kesadaran</a:t>
            </a:r>
            <a:r>
              <a:rPr lang="en-ID" sz="1600" b="1" dirty="0">
                <a:solidFill>
                  <a:srgbClr val="FFC000"/>
                </a:solidFill>
                <a:effectLst/>
              </a:rPr>
              <a:t> Gender</a:t>
            </a:r>
            <a:endParaRPr lang="en-ID" sz="1600" dirty="0">
              <a:solidFill>
                <a:srgbClr val="FFC000"/>
              </a:solidFill>
              <a:effectLst/>
            </a:endParaRPr>
          </a:p>
          <a:p>
            <a:r>
              <a:rPr lang="en-ID" sz="1600" dirty="0">
                <a:effectLst/>
              </a:rPr>
              <a:t>GFP </a:t>
            </a:r>
            <a:r>
              <a:rPr lang="en-ID" sz="1600" dirty="0" err="1">
                <a:effectLst/>
              </a:rPr>
              <a:t>dapat</a:t>
            </a:r>
            <a:r>
              <a:rPr lang="en-ID" sz="1600" dirty="0">
                <a:effectLst/>
              </a:rPr>
              <a:t> </a:t>
            </a:r>
            <a:r>
              <a:rPr lang="en-ID" sz="1600" dirty="0" err="1">
                <a:effectLst/>
              </a:rPr>
              <a:t>meningkatkan</a:t>
            </a:r>
            <a:r>
              <a:rPr lang="en-ID" sz="1600" dirty="0">
                <a:effectLst/>
              </a:rPr>
              <a:t> </a:t>
            </a:r>
            <a:r>
              <a:rPr lang="en-ID" sz="1600" dirty="0" err="1">
                <a:effectLst/>
              </a:rPr>
              <a:t>kesadaran</a:t>
            </a:r>
            <a:r>
              <a:rPr lang="en-ID" sz="1600" dirty="0">
                <a:effectLst/>
              </a:rPr>
              <a:t> </a:t>
            </a:r>
            <a:r>
              <a:rPr lang="en-ID" sz="1600" dirty="0" err="1">
                <a:effectLst/>
              </a:rPr>
              <a:t>tentang</a:t>
            </a:r>
            <a:r>
              <a:rPr lang="en-ID" sz="1600" dirty="0">
                <a:effectLst/>
              </a:rPr>
              <a:t> </a:t>
            </a:r>
            <a:r>
              <a:rPr lang="en-ID" sz="1600" dirty="0" err="1">
                <a:effectLst/>
              </a:rPr>
              <a:t>pentingnya</a:t>
            </a:r>
            <a:r>
              <a:rPr lang="en-ID" sz="1600" dirty="0">
                <a:effectLst/>
              </a:rPr>
              <a:t> </a:t>
            </a:r>
            <a:r>
              <a:rPr lang="en-ID" sz="1600" dirty="0" err="1">
                <a:effectLst/>
              </a:rPr>
              <a:t>kesetaraan</a:t>
            </a:r>
            <a:r>
              <a:rPr lang="en-ID" sz="1600" dirty="0">
                <a:effectLst/>
              </a:rPr>
              <a:t> gender, </a:t>
            </a:r>
            <a:r>
              <a:rPr lang="en-ID" sz="1600" dirty="0" err="1">
                <a:effectLst/>
              </a:rPr>
              <a:t>inklusi</a:t>
            </a:r>
            <a:r>
              <a:rPr lang="en-ID" sz="1600" dirty="0">
                <a:effectLst/>
              </a:rPr>
              <a:t> </a:t>
            </a:r>
            <a:r>
              <a:rPr lang="en-ID" sz="1600" dirty="0" err="1">
                <a:effectLst/>
              </a:rPr>
              <a:t>disabilitas</a:t>
            </a:r>
            <a:r>
              <a:rPr lang="en-ID" sz="1600" dirty="0">
                <a:effectLst/>
              </a:rPr>
              <a:t> dan </a:t>
            </a:r>
            <a:r>
              <a:rPr lang="en-ID" sz="1600" dirty="0" err="1">
                <a:effectLst/>
              </a:rPr>
              <a:t>inklusi</a:t>
            </a:r>
            <a:r>
              <a:rPr lang="en-ID" sz="1600" dirty="0">
                <a:effectLst/>
              </a:rPr>
              <a:t> </a:t>
            </a:r>
            <a:r>
              <a:rPr lang="en-ID" sz="1600" dirty="0" err="1">
                <a:effectLst/>
              </a:rPr>
              <a:t>sosial</a:t>
            </a:r>
            <a:r>
              <a:rPr lang="en-ID" sz="1600" dirty="0">
                <a:effectLst/>
              </a:rPr>
              <a:t> </a:t>
            </a:r>
            <a:r>
              <a:rPr lang="en-ID" sz="1600" dirty="0" err="1">
                <a:effectLst/>
              </a:rPr>
              <a:t>dalam</a:t>
            </a:r>
            <a:r>
              <a:rPr lang="en-ID" sz="1600" dirty="0">
                <a:effectLst/>
              </a:rPr>
              <a:t> </a:t>
            </a:r>
            <a:r>
              <a:rPr lang="en-ID" sz="1600" dirty="0" err="1">
                <a:effectLst/>
              </a:rPr>
              <a:t>kewirausahaan</a:t>
            </a:r>
            <a:r>
              <a:rPr lang="en-ID" sz="1600" dirty="0">
                <a:effectLst/>
              </a:rPr>
              <a:t> </a:t>
            </a:r>
            <a:r>
              <a:rPr lang="en-ID" sz="1600" dirty="0" err="1">
                <a:effectLst/>
              </a:rPr>
              <a:t>sosial</a:t>
            </a:r>
            <a:r>
              <a:rPr lang="en-ID" sz="1600" dirty="0">
                <a:effectLst/>
              </a:rPr>
              <a:t>, </a:t>
            </a:r>
            <a:r>
              <a:rPr lang="en-ID" sz="1600" dirty="0" err="1">
                <a:effectLst/>
              </a:rPr>
              <a:t>baik</a:t>
            </a:r>
            <a:r>
              <a:rPr lang="en-ID" sz="1600" dirty="0">
                <a:effectLst/>
              </a:rPr>
              <a:t> di </a:t>
            </a:r>
            <a:r>
              <a:rPr lang="en-ID" sz="1600" dirty="0" err="1">
                <a:effectLst/>
              </a:rPr>
              <a:t>kalangan</a:t>
            </a:r>
            <a:r>
              <a:rPr lang="en-ID" sz="1600" dirty="0">
                <a:effectLst/>
              </a:rPr>
              <a:t> </a:t>
            </a:r>
            <a:r>
              <a:rPr lang="en-ID" sz="1600" dirty="0" err="1">
                <a:effectLst/>
              </a:rPr>
              <a:t>pengusaha</a:t>
            </a:r>
            <a:r>
              <a:rPr lang="en-ID" sz="1600" dirty="0">
                <a:effectLst/>
              </a:rPr>
              <a:t> </a:t>
            </a:r>
            <a:r>
              <a:rPr lang="en-ID" sz="1600" dirty="0" err="1">
                <a:effectLst/>
              </a:rPr>
              <a:t>maupun</a:t>
            </a:r>
            <a:r>
              <a:rPr lang="en-ID" sz="1600" dirty="0">
                <a:effectLst/>
              </a:rPr>
              <a:t> </a:t>
            </a:r>
            <a:r>
              <a:rPr lang="en-ID" sz="1600" dirty="0" err="1">
                <a:effectLst/>
              </a:rPr>
              <a:t>masyarakat</a:t>
            </a:r>
            <a:r>
              <a:rPr lang="en-ID" sz="1600" dirty="0">
                <a:effectLst/>
              </a:rPr>
              <a:t> </a:t>
            </a:r>
            <a:r>
              <a:rPr lang="en-ID" sz="1600" dirty="0" err="1">
                <a:effectLst/>
              </a:rPr>
              <a:t>luas</a:t>
            </a:r>
            <a:r>
              <a:rPr lang="en-ID" sz="1600" dirty="0">
                <a:effectLst/>
              </a:rPr>
              <a:t>.</a:t>
            </a:r>
          </a:p>
          <a:p>
            <a:pPr algn="just"/>
            <a:endParaRPr lang="en-ID" dirty="0"/>
          </a:p>
        </p:txBody>
      </p:sp>
      <p:sp>
        <p:nvSpPr>
          <p:cNvPr id="8" name="Rectangle 7">
            <a:extLst>
              <a:ext uri="{FF2B5EF4-FFF2-40B4-BE49-F238E27FC236}">
                <a16:creationId xmlns:a16="http://schemas.microsoft.com/office/drawing/2014/main" id="{6BAF7EA6-36D0-B80D-298A-2FBB4AED17AB}"/>
              </a:ext>
            </a:extLst>
          </p:cNvPr>
          <p:cNvSpPr/>
          <p:nvPr/>
        </p:nvSpPr>
        <p:spPr>
          <a:xfrm>
            <a:off x="7104807" y="3447206"/>
            <a:ext cx="4983344" cy="18522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D" sz="1600" b="1" dirty="0" err="1">
                <a:solidFill>
                  <a:srgbClr val="FFC000"/>
                </a:solidFill>
                <a:effectLst/>
              </a:rPr>
              <a:t>Pengembangan</a:t>
            </a:r>
            <a:r>
              <a:rPr lang="en-ID" sz="1600" b="1" dirty="0">
                <a:solidFill>
                  <a:srgbClr val="FFC000"/>
                </a:solidFill>
                <a:effectLst/>
              </a:rPr>
              <a:t> </a:t>
            </a:r>
            <a:r>
              <a:rPr lang="en-ID" sz="1600" b="1" dirty="0" err="1">
                <a:solidFill>
                  <a:srgbClr val="FFC000"/>
                </a:solidFill>
                <a:effectLst/>
              </a:rPr>
              <a:t>Kebijakan</a:t>
            </a:r>
            <a:r>
              <a:rPr lang="en-ID" sz="1600" b="1" dirty="0">
                <a:solidFill>
                  <a:srgbClr val="FFC000"/>
                </a:solidFill>
                <a:effectLst/>
              </a:rPr>
              <a:t> yang </a:t>
            </a:r>
            <a:r>
              <a:rPr lang="en-ID" sz="1600" b="1" dirty="0" err="1">
                <a:solidFill>
                  <a:srgbClr val="FFC000"/>
                </a:solidFill>
                <a:effectLst/>
              </a:rPr>
              <a:t>Inklusif</a:t>
            </a:r>
            <a:endParaRPr lang="en-ID" sz="1600" dirty="0">
              <a:solidFill>
                <a:srgbClr val="FFC000"/>
              </a:solidFill>
              <a:effectLst/>
            </a:endParaRPr>
          </a:p>
          <a:p>
            <a:r>
              <a:rPr lang="en-ID" sz="1600" dirty="0">
                <a:effectLst/>
              </a:rPr>
              <a:t>GFP </a:t>
            </a:r>
            <a:r>
              <a:rPr lang="en-ID" sz="1600" dirty="0" err="1">
                <a:effectLst/>
              </a:rPr>
              <a:t>dapat</a:t>
            </a:r>
            <a:r>
              <a:rPr lang="en-ID" sz="1600" dirty="0">
                <a:effectLst/>
              </a:rPr>
              <a:t> </a:t>
            </a:r>
            <a:r>
              <a:rPr lang="en-ID" sz="1600" dirty="0" err="1">
                <a:effectLst/>
              </a:rPr>
              <a:t>berkontribusi</a:t>
            </a:r>
            <a:r>
              <a:rPr lang="en-ID" sz="1600" dirty="0">
                <a:effectLst/>
              </a:rPr>
              <a:t> </a:t>
            </a:r>
            <a:r>
              <a:rPr lang="en-ID" sz="1600" dirty="0" err="1">
                <a:effectLst/>
              </a:rPr>
              <a:t>dalam</a:t>
            </a:r>
            <a:r>
              <a:rPr lang="en-ID" sz="1600" dirty="0">
                <a:effectLst/>
              </a:rPr>
              <a:t> </a:t>
            </a:r>
            <a:r>
              <a:rPr lang="en-ID" sz="1600" dirty="0" err="1">
                <a:effectLst/>
              </a:rPr>
              <a:t>pengembangan</a:t>
            </a:r>
            <a:r>
              <a:rPr lang="en-ID" sz="1600" dirty="0">
                <a:effectLst/>
              </a:rPr>
              <a:t> </a:t>
            </a:r>
            <a:r>
              <a:rPr lang="en-ID" sz="1600" dirty="0" err="1">
                <a:effectLst/>
              </a:rPr>
              <a:t>kebijakan</a:t>
            </a:r>
            <a:r>
              <a:rPr lang="en-ID" sz="1600" dirty="0">
                <a:effectLst/>
              </a:rPr>
              <a:t> yang </a:t>
            </a:r>
            <a:r>
              <a:rPr lang="en-ID" sz="1600" dirty="0" err="1">
                <a:effectLst/>
              </a:rPr>
              <a:t>mendukung</a:t>
            </a:r>
            <a:r>
              <a:rPr lang="en-ID" sz="1600" dirty="0">
                <a:effectLst/>
              </a:rPr>
              <a:t> </a:t>
            </a:r>
            <a:r>
              <a:rPr lang="en-ID" sz="1600" dirty="0" err="1">
                <a:effectLst/>
              </a:rPr>
              <a:t>kewirausahaan</a:t>
            </a:r>
            <a:r>
              <a:rPr lang="en-ID" sz="1600" dirty="0">
                <a:effectLst/>
              </a:rPr>
              <a:t> </a:t>
            </a:r>
            <a:r>
              <a:rPr lang="en-ID" sz="1600" dirty="0" err="1">
                <a:effectLst/>
              </a:rPr>
              <a:t>sosial</a:t>
            </a:r>
            <a:r>
              <a:rPr lang="en-ID" sz="1600" dirty="0">
                <a:effectLst/>
              </a:rPr>
              <a:t> yang </a:t>
            </a:r>
            <a:r>
              <a:rPr lang="en-ID" sz="1600" dirty="0" err="1">
                <a:effectLst/>
              </a:rPr>
              <a:t>inklusif</a:t>
            </a:r>
            <a:r>
              <a:rPr lang="en-ID" sz="1600" dirty="0">
                <a:effectLst/>
              </a:rPr>
              <a:t> dan </a:t>
            </a:r>
            <a:r>
              <a:rPr lang="en-ID" sz="1600" dirty="0" err="1">
                <a:effectLst/>
              </a:rPr>
              <a:t>responsif</a:t>
            </a:r>
            <a:r>
              <a:rPr lang="en-ID" sz="1600" dirty="0">
                <a:effectLst/>
              </a:rPr>
              <a:t> </a:t>
            </a:r>
            <a:r>
              <a:rPr lang="en-ID" sz="1600" dirty="0" err="1">
                <a:effectLst/>
              </a:rPr>
              <a:t>terhadap</a:t>
            </a:r>
            <a:r>
              <a:rPr lang="en-ID" sz="1600" dirty="0">
                <a:effectLst/>
              </a:rPr>
              <a:t> </a:t>
            </a:r>
            <a:r>
              <a:rPr lang="en-ID" sz="1600" dirty="0" err="1">
                <a:effectLst/>
              </a:rPr>
              <a:t>kebutuhan</a:t>
            </a:r>
            <a:r>
              <a:rPr lang="en-ID" sz="1600" dirty="0">
                <a:effectLst/>
              </a:rPr>
              <a:t> </a:t>
            </a:r>
            <a:r>
              <a:rPr lang="en-ID" sz="1600" dirty="0" err="1"/>
              <a:t>kelompok</a:t>
            </a:r>
            <a:r>
              <a:rPr lang="en-ID" sz="1600" dirty="0"/>
              <a:t> </a:t>
            </a:r>
            <a:r>
              <a:rPr lang="en-ID" sz="1600" dirty="0" err="1"/>
              <a:t>marjinal</a:t>
            </a:r>
            <a:r>
              <a:rPr lang="en-ID" sz="1600" dirty="0"/>
              <a:t> </a:t>
            </a:r>
            <a:r>
              <a:rPr lang="en-ID" sz="1600" dirty="0" err="1"/>
              <a:t>termasuk</a:t>
            </a:r>
            <a:r>
              <a:rPr lang="en-ID" sz="1600" dirty="0"/>
              <a:t> , Perempuan </a:t>
            </a:r>
            <a:r>
              <a:rPr lang="en-US" sz="1600" dirty="0" err="1"/>
              <a:t>penyandang</a:t>
            </a:r>
            <a:r>
              <a:rPr lang="en-US" sz="1600" dirty="0"/>
              <a:t> </a:t>
            </a:r>
            <a:r>
              <a:rPr lang="en-US" sz="1600" dirty="0" err="1"/>
              <a:t>disabilitas</a:t>
            </a:r>
            <a:r>
              <a:rPr lang="en-US" sz="1600" dirty="0"/>
              <a:t>, dan </a:t>
            </a:r>
            <a:r>
              <a:rPr lang="en-US" sz="1600" dirty="0" err="1"/>
              <a:t>individu</a:t>
            </a:r>
            <a:r>
              <a:rPr lang="en-US" sz="1600" dirty="0"/>
              <a:t> yang </a:t>
            </a:r>
            <a:r>
              <a:rPr lang="en-US" sz="1600" dirty="0" err="1"/>
              <a:t>terpinggirkan</a:t>
            </a:r>
            <a:r>
              <a:rPr lang="en-US" sz="1600" dirty="0"/>
              <a:t> </a:t>
            </a:r>
            <a:r>
              <a:rPr lang="en-US" sz="1600" dirty="0" err="1"/>
              <a:t>secara</a:t>
            </a:r>
            <a:r>
              <a:rPr lang="en-US" sz="1600" dirty="0"/>
              <a:t> social</a:t>
            </a:r>
            <a:r>
              <a:rPr lang="en-ID" sz="1600" dirty="0"/>
              <a:t> </a:t>
            </a:r>
            <a:endParaRPr lang="en-ID" sz="1600" dirty="0">
              <a:effectLst/>
            </a:endParaRPr>
          </a:p>
          <a:p>
            <a:pPr algn="just"/>
            <a:r>
              <a:rPr lang="en-ID" dirty="0"/>
              <a:t>.</a:t>
            </a:r>
          </a:p>
        </p:txBody>
      </p:sp>
      <p:sp>
        <p:nvSpPr>
          <p:cNvPr id="10" name="Oval 9">
            <a:extLst>
              <a:ext uri="{FF2B5EF4-FFF2-40B4-BE49-F238E27FC236}">
                <a16:creationId xmlns:a16="http://schemas.microsoft.com/office/drawing/2014/main" id="{D4B9613A-5C6D-BDFB-A015-257158FEE5FF}"/>
              </a:ext>
            </a:extLst>
          </p:cNvPr>
          <p:cNvSpPr/>
          <p:nvPr/>
        </p:nvSpPr>
        <p:spPr>
          <a:xfrm>
            <a:off x="111940" y="2082145"/>
            <a:ext cx="490242" cy="461246"/>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endParaRPr lang="en-ID" dirty="0"/>
          </a:p>
        </p:txBody>
      </p:sp>
      <p:sp>
        <p:nvSpPr>
          <p:cNvPr id="11" name="Oval 10">
            <a:extLst>
              <a:ext uri="{FF2B5EF4-FFF2-40B4-BE49-F238E27FC236}">
                <a16:creationId xmlns:a16="http://schemas.microsoft.com/office/drawing/2014/main" id="{7F9F9DCA-BABB-6308-3714-C638ED280292}"/>
              </a:ext>
            </a:extLst>
          </p:cNvPr>
          <p:cNvSpPr/>
          <p:nvPr/>
        </p:nvSpPr>
        <p:spPr>
          <a:xfrm>
            <a:off x="111940" y="3912080"/>
            <a:ext cx="490242" cy="461246"/>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endParaRPr lang="en-ID" dirty="0"/>
          </a:p>
        </p:txBody>
      </p:sp>
      <p:sp>
        <p:nvSpPr>
          <p:cNvPr id="12" name="Oval 11">
            <a:extLst>
              <a:ext uri="{FF2B5EF4-FFF2-40B4-BE49-F238E27FC236}">
                <a16:creationId xmlns:a16="http://schemas.microsoft.com/office/drawing/2014/main" id="{622C50FB-D07F-9F39-5B3F-87C5E8A2E5D5}"/>
              </a:ext>
            </a:extLst>
          </p:cNvPr>
          <p:cNvSpPr/>
          <p:nvPr/>
        </p:nvSpPr>
        <p:spPr>
          <a:xfrm>
            <a:off x="6394056" y="2030682"/>
            <a:ext cx="490242" cy="461246"/>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endParaRPr lang="en-ID" dirty="0"/>
          </a:p>
        </p:txBody>
      </p:sp>
      <p:sp>
        <p:nvSpPr>
          <p:cNvPr id="13" name="Oval 12">
            <a:extLst>
              <a:ext uri="{FF2B5EF4-FFF2-40B4-BE49-F238E27FC236}">
                <a16:creationId xmlns:a16="http://schemas.microsoft.com/office/drawing/2014/main" id="{6104FEDB-D303-3046-FDA6-F13985E13C49}"/>
              </a:ext>
            </a:extLst>
          </p:cNvPr>
          <p:cNvSpPr/>
          <p:nvPr/>
        </p:nvSpPr>
        <p:spPr>
          <a:xfrm>
            <a:off x="6440923" y="3842120"/>
            <a:ext cx="490242" cy="461246"/>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endParaRPr lang="en-ID" dirty="0"/>
          </a:p>
        </p:txBody>
      </p:sp>
      <p:pic>
        <p:nvPicPr>
          <p:cNvPr id="14" name="Google Shape;198;p10">
            <a:extLst>
              <a:ext uri="{FF2B5EF4-FFF2-40B4-BE49-F238E27FC236}">
                <a16:creationId xmlns:a16="http://schemas.microsoft.com/office/drawing/2014/main" id="{A8CDA39C-AE39-6D3A-E729-8319D484365E}"/>
              </a:ext>
            </a:extLst>
          </p:cNvPr>
          <p:cNvPicPr preferRelativeResize="0"/>
          <p:nvPr/>
        </p:nvPicPr>
        <p:blipFill rotWithShape="1">
          <a:blip r:embed="rId2">
            <a:alphaModFix/>
          </a:blip>
          <a:srcRect/>
          <a:stretch/>
        </p:blipFill>
        <p:spPr>
          <a:xfrm>
            <a:off x="-1" y="0"/>
            <a:ext cx="2751083" cy="945469"/>
          </a:xfrm>
          <a:prstGeom prst="rect">
            <a:avLst/>
          </a:prstGeom>
          <a:noFill/>
          <a:ln>
            <a:noFill/>
          </a:ln>
        </p:spPr>
      </p:pic>
      <p:pic>
        <p:nvPicPr>
          <p:cNvPr id="15" name="Picture 4" descr="ADB forecasts solid, slightly lower growth in developing Asia | ABS-CBN ...">
            <a:extLst>
              <a:ext uri="{FF2B5EF4-FFF2-40B4-BE49-F238E27FC236}">
                <a16:creationId xmlns:a16="http://schemas.microsoft.com/office/drawing/2014/main" id="{6DB32BD9-EDAE-8881-CBB8-02865B474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5475" y="64153"/>
            <a:ext cx="1020317" cy="6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71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CA1AD-B92B-4312-96E2-BF0179F604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E2AE54-0B84-8BD8-5FD6-6D9F89B341D4}"/>
              </a:ext>
            </a:extLst>
          </p:cNvPr>
          <p:cNvSpPr>
            <a:spLocks noGrp="1"/>
          </p:cNvSpPr>
          <p:nvPr>
            <p:ph type="title"/>
          </p:nvPr>
        </p:nvSpPr>
        <p:spPr>
          <a:xfrm>
            <a:off x="2596929" y="76935"/>
            <a:ext cx="7882711" cy="843454"/>
          </a:xfrm>
          <a:solidFill>
            <a:schemeClr val="accent1">
              <a:lumMod val="20000"/>
              <a:lumOff val="80000"/>
            </a:schemeClr>
          </a:solidFill>
        </p:spPr>
        <p:txBody>
          <a:bodyPr>
            <a:noAutofit/>
          </a:bodyPr>
          <a:lstStyle/>
          <a:p>
            <a:r>
              <a:rPr lang="en-US" sz="3200" b="1" dirty="0" err="1">
                <a:latin typeface="+mn-lt"/>
                <a:ea typeface="+mn-ea"/>
                <a:cs typeface="+mn-cs"/>
              </a:rPr>
              <a:t>Tugas</a:t>
            </a:r>
            <a:r>
              <a:rPr lang="en-US" sz="3200" b="1" dirty="0">
                <a:latin typeface="+mn-lt"/>
                <a:ea typeface="+mn-ea"/>
                <a:cs typeface="+mn-cs"/>
              </a:rPr>
              <a:t> dan </a:t>
            </a:r>
            <a:r>
              <a:rPr lang="en-US" sz="3200" b="1" dirty="0" err="1">
                <a:latin typeface="+mn-lt"/>
                <a:ea typeface="+mn-ea"/>
                <a:cs typeface="+mn-cs"/>
              </a:rPr>
              <a:t>Fungsi</a:t>
            </a:r>
            <a:r>
              <a:rPr lang="en-US" sz="3200" b="1" dirty="0">
                <a:latin typeface="+mn-lt"/>
                <a:ea typeface="+mn-ea"/>
                <a:cs typeface="+mn-cs"/>
              </a:rPr>
              <a:t> </a:t>
            </a:r>
            <a:r>
              <a:rPr lang="en-US" sz="3200" b="1" dirty="0" err="1">
                <a:latin typeface="+mn-lt"/>
                <a:ea typeface="+mn-ea"/>
                <a:cs typeface="+mn-cs"/>
              </a:rPr>
              <a:t>Fasilitator</a:t>
            </a:r>
            <a:r>
              <a:rPr lang="en-US" sz="3200" b="1" dirty="0">
                <a:latin typeface="+mn-lt"/>
                <a:ea typeface="+mn-ea"/>
                <a:cs typeface="+mn-cs"/>
              </a:rPr>
              <a:t> </a:t>
            </a:r>
            <a:r>
              <a:rPr lang="en-US" sz="3200" b="1" dirty="0" err="1">
                <a:latin typeface="+mn-lt"/>
                <a:ea typeface="+mn-ea"/>
                <a:cs typeface="+mn-cs"/>
              </a:rPr>
              <a:t>sebagai</a:t>
            </a:r>
            <a:r>
              <a:rPr lang="en-US" sz="3200" b="1" dirty="0">
                <a:latin typeface="+mn-lt"/>
                <a:ea typeface="+mn-ea"/>
                <a:cs typeface="+mn-cs"/>
              </a:rPr>
              <a:t> </a:t>
            </a:r>
            <a:r>
              <a:rPr lang="en-US" sz="3200" b="1" i="1" dirty="0">
                <a:latin typeface="+mn-lt"/>
                <a:ea typeface="+mn-ea"/>
                <a:cs typeface="+mn-cs"/>
              </a:rPr>
              <a:t>GEDSI Focal Point </a:t>
            </a:r>
            <a:r>
              <a:rPr lang="en-US" sz="3200" b="1" dirty="0">
                <a:latin typeface="+mn-lt"/>
                <a:ea typeface="+mn-ea"/>
                <a:cs typeface="+mn-cs"/>
              </a:rPr>
              <a:t>dan </a:t>
            </a:r>
            <a:r>
              <a:rPr lang="en-US" sz="3200" b="1" i="1" dirty="0">
                <a:latin typeface="+mn-lt"/>
                <a:ea typeface="+mn-ea"/>
                <a:cs typeface="+mn-cs"/>
              </a:rPr>
              <a:t>Socio-</a:t>
            </a:r>
            <a:r>
              <a:rPr lang="en-US" sz="3200" b="1" i="1" dirty="0" err="1">
                <a:latin typeface="+mn-lt"/>
                <a:ea typeface="+mn-ea"/>
                <a:cs typeface="+mn-cs"/>
              </a:rPr>
              <a:t>Enterpreneur</a:t>
            </a:r>
            <a:endParaRPr lang="en-ID" sz="3200" b="1" i="1" dirty="0">
              <a:latin typeface="+mn-lt"/>
              <a:ea typeface="+mn-ea"/>
              <a:cs typeface="+mn-cs"/>
            </a:endParaRPr>
          </a:p>
        </p:txBody>
      </p:sp>
      <p:sp>
        <p:nvSpPr>
          <p:cNvPr id="3" name="Rectangle 2">
            <a:extLst>
              <a:ext uri="{FF2B5EF4-FFF2-40B4-BE49-F238E27FC236}">
                <a16:creationId xmlns:a16="http://schemas.microsoft.com/office/drawing/2014/main" id="{A60FB72A-D3BF-4E9D-6A87-86772776919D}"/>
              </a:ext>
            </a:extLst>
          </p:cNvPr>
          <p:cNvSpPr/>
          <p:nvPr/>
        </p:nvSpPr>
        <p:spPr>
          <a:xfrm>
            <a:off x="139806" y="1350527"/>
            <a:ext cx="5534953" cy="4906435"/>
          </a:xfrm>
          <a:prstGeom prst="rect">
            <a:avLst/>
          </a:prstGeom>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ID" sz="2000" b="1" i="1" dirty="0">
                <a:solidFill>
                  <a:schemeClr val="accent4"/>
                </a:solidFill>
              </a:rPr>
              <a:t>GEDSI Focal Point</a:t>
            </a:r>
            <a:endParaRPr lang="en-ID" sz="2000" i="1" dirty="0"/>
          </a:p>
          <a:p>
            <a:pPr algn="just"/>
            <a:r>
              <a:rPr lang="en-ID" dirty="0" err="1">
                <a:solidFill>
                  <a:srgbClr val="C00000"/>
                </a:solidFill>
              </a:rPr>
              <a:t>Pemberdayaan</a:t>
            </a:r>
            <a:r>
              <a:rPr lang="en-ID" dirty="0">
                <a:solidFill>
                  <a:srgbClr val="C00000"/>
                </a:solidFill>
              </a:rPr>
              <a:t> Ekonomi</a:t>
            </a:r>
            <a:r>
              <a:rPr lang="en-ID" dirty="0"/>
              <a:t>: </a:t>
            </a:r>
            <a:r>
              <a:rPr lang="en-ID" dirty="0" err="1"/>
              <a:t>Membantu</a:t>
            </a:r>
            <a:r>
              <a:rPr lang="en-ID" dirty="0"/>
              <a:t> </a:t>
            </a:r>
            <a:r>
              <a:rPr lang="en-ID" dirty="0" err="1"/>
              <a:t>kelompok</a:t>
            </a:r>
            <a:r>
              <a:rPr lang="en-ID" dirty="0"/>
              <a:t> </a:t>
            </a:r>
            <a:r>
              <a:rPr lang="en-ID" dirty="0" err="1"/>
              <a:t>rentan</a:t>
            </a:r>
            <a:r>
              <a:rPr lang="en-ID" dirty="0"/>
              <a:t>, </a:t>
            </a:r>
            <a:r>
              <a:rPr lang="en-ID" dirty="0" err="1"/>
              <a:t>termasuk</a:t>
            </a:r>
            <a:r>
              <a:rPr lang="en-ID" dirty="0"/>
              <a:t> </a:t>
            </a:r>
            <a:r>
              <a:rPr lang="en-ID" dirty="0" err="1"/>
              <a:t>penyandang</a:t>
            </a:r>
            <a:r>
              <a:rPr lang="en-ID" dirty="0"/>
              <a:t> </a:t>
            </a:r>
            <a:r>
              <a:rPr lang="en-ID" dirty="0" err="1"/>
              <a:t>disabilitas</a:t>
            </a:r>
            <a:r>
              <a:rPr lang="en-ID" dirty="0"/>
              <a:t> dan </a:t>
            </a:r>
            <a:r>
              <a:rPr lang="en-ID" dirty="0" err="1"/>
              <a:t>perempuan</a:t>
            </a:r>
            <a:r>
              <a:rPr lang="en-ID" dirty="0"/>
              <a:t>, </a:t>
            </a:r>
            <a:r>
              <a:rPr lang="en-ID" dirty="0" err="1"/>
              <a:t>dalam</a:t>
            </a:r>
            <a:r>
              <a:rPr lang="en-ID" dirty="0"/>
              <a:t> </a:t>
            </a:r>
            <a:r>
              <a:rPr lang="en-ID" dirty="0" err="1"/>
              <a:t>mengakses</a:t>
            </a:r>
            <a:r>
              <a:rPr lang="en-ID" dirty="0"/>
              <a:t> </a:t>
            </a:r>
            <a:r>
              <a:rPr lang="en-ID" dirty="0" err="1"/>
              <a:t>peluang</a:t>
            </a:r>
            <a:r>
              <a:rPr lang="en-ID" dirty="0"/>
              <a:t> </a:t>
            </a:r>
            <a:r>
              <a:rPr lang="en-ID" dirty="0" err="1"/>
              <a:t>ekonomi</a:t>
            </a:r>
            <a:r>
              <a:rPr lang="en-ID" dirty="0"/>
              <a:t>.</a:t>
            </a:r>
          </a:p>
          <a:p>
            <a:pPr algn="just"/>
            <a:endParaRPr lang="en-ID" dirty="0"/>
          </a:p>
          <a:p>
            <a:pPr algn="just"/>
            <a:r>
              <a:rPr lang="en-ID" dirty="0" err="1">
                <a:solidFill>
                  <a:srgbClr val="C00000"/>
                </a:solidFill>
              </a:rPr>
              <a:t>Pelatihan</a:t>
            </a:r>
            <a:r>
              <a:rPr lang="en-ID" dirty="0">
                <a:solidFill>
                  <a:srgbClr val="C00000"/>
                </a:solidFill>
              </a:rPr>
              <a:t> dan Pendidikan</a:t>
            </a:r>
            <a:r>
              <a:rPr lang="en-ID" dirty="0"/>
              <a:t>: </a:t>
            </a:r>
            <a:r>
              <a:rPr lang="en-ID" dirty="0" err="1"/>
              <a:t>Menyediakan</a:t>
            </a:r>
            <a:r>
              <a:rPr lang="en-ID" dirty="0"/>
              <a:t> </a:t>
            </a:r>
            <a:r>
              <a:rPr lang="en-ID" dirty="0" err="1"/>
              <a:t>pelatihan</a:t>
            </a:r>
            <a:r>
              <a:rPr lang="en-ID" dirty="0"/>
              <a:t> yang </a:t>
            </a:r>
            <a:r>
              <a:rPr lang="en-ID" dirty="0" err="1"/>
              <a:t>inklusif</a:t>
            </a:r>
            <a:r>
              <a:rPr lang="en-ID" dirty="0"/>
              <a:t> dan </a:t>
            </a:r>
            <a:r>
              <a:rPr lang="en-ID" dirty="0" err="1"/>
              <a:t>aksesibel</a:t>
            </a:r>
            <a:r>
              <a:rPr lang="en-ID" dirty="0"/>
              <a:t> </a:t>
            </a:r>
            <a:r>
              <a:rPr lang="en-ID" dirty="0" err="1"/>
              <a:t>bagi</a:t>
            </a:r>
            <a:r>
              <a:rPr lang="en-ID" dirty="0"/>
              <a:t> </a:t>
            </a:r>
            <a:r>
              <a:rPr lang="en-ID" dirty="0" err="1"/>
              <a:t>semua</a:t>
            </a:r>
            <a:r>
              <a:rPr lang="en-ID" dirty="0"/>
              <a:t> </a:t>
            </a:r>
            <a:r>
              <a:rPr lang="en-ID" dirty="0" err="1"/>
              <a:t>peserta</a:t>
            </a:r>
            <a:r>
              <a:rPr lang="en-ID" dirty="0"/>
              <a:t>, </a:t>
            </a:r>
            <a:r>
              <a:rPr lang="en-ID" dirty="0" err="1"/>
              <a:t>termasuk</a:t>
            </a:r>
            <a:r>
              <a:rPr lang="en-ID" dirty="0"/>
              <a:t> </a:t>
            </a:r>
            <a:r>
              <a:rPr lang="en-ID" dirty="0" err="1"/>
              <a:t>penyandang</a:t>
            </a:r>
            <a:r>
              <a:rPr lang="en-ID" dirty="0"/>
              <a:t> </a:t>
            </a:r>
            <a:r>
              <a:rPr lang="en-ID" dirty="0" err="1"/>
              <a:t>disabilitas</a:t>
            </a:r>
            <a:r>
              <a:rPr lang="en-ID" dirty="0"/>
              <a:t>.</a:t>
            </a:r>
          </a:p>
          <a:p>
            <a:pPr algn="just"/>
            <a:endParaRPr lang="en-ID" dirty="0"/>
          </a:p>
          <a:p>
            <a:pPr algn="just"/>
            <a:r>
              <a:rPr lang="en-ID" dirty="0" err="1">
                <a:solidFill>
                  <a:srgbClr val="C00000"/>
                </a:solidFill>
              </a:rPr>
              <a:t>Pendampingan</a:t>
            </a:r>
            <a:r>
              <a:rPr lang="en-ID" dirty="0"/>
              <a:t>: </a:t>
            </a:r>
            <a:r>
              <a:rPr lang="en-ID" dirty="0" err="1"/>
              <a:t>Memberikan</a:t>
            </a:r>
            <a:r>
              <a:rPr lang="en-ID" dirty="0"/>
              <a:t> </a:t>
            </a:r>
            <a:r>
              <a:rPr lang="en-ID" dirty="0" err="1"/>
              <a:t>pendampingan</a:t>
            </a:r>
            <a:r>
              <a:rPr lang="en-ID" dirty="0"/>
              <a:t> </a:t>
            </a:r>
            <a:r>
              <a:rPr lang="en-ID" dirty="0" err="1"/>
              <a:t>kepada</a:t>
            </a:r>
            <a:r>
              <a:rPr lang="en-ID" dirty="0"/>
              <a:t> </a:t>
            </a:r>
            <a:r>
              <a:rPr lang="en-ID" dirty="0" err="1"/>
              <a:t>kelompok</a:t>
            </a:r>
            <a:r>
              <a:rPr lang="en-ID" dirty="0"/>
              <a:t> </a:t>
            </a:r>
            <a:r>
              <a:rPr lang="en-ID" dirty="0" err="1"/>
              <a:t>rentan</a:t>
            </a:r>
            <a:r>
              <a:rPr lang="en-ID" dirty="0"/>
              <a:t> </a:t>
            </a:r>
            <a:r>
              <a:rPr lang="en-ID" dirty="0" err="1"/>
              <a:t>untuk</a:t>
            </a:r>
            <a:r>
              <a:rPr lang="en-ID" dirty="0"/>
              <a:t> </a:t>
            </a:r>
            <a:r>
              <a:rPr lang="en-ID" dirty="0" err="1"/>
              <a:t>memastikan</a:t>
            </a:r>
            <a:r>
              <a:rPr lang="en-ID" dirty="0"/>
              <a:t> </a:t>
            </a:r>
            <a:r>
              <a:rPr lang="en-ID" dirty="0" err="1"/>
              <a:t>mereka</a:t>
            </a:r>
            <a:r>
              <a:rPr lang="en-ID" dirty="0"/>
              <a:t> </a:t>
            </a:r>
            <a:r>
              <a:rPr lang="en-ID" dirty="0" err="1"/>
              <a:t>mendapatkan</a:t>
            </a:r>
            <a:r>
              <a:rPr lang="en-ID" dirty="0"/>
              <a:t> </a:t>
            </a:r>
            <a:r>
              <a:rPr lang="en-ID" dirty="0" err="1"/>
              <a:t>kesetaraan</a:t>
            </a:r>
            <a:r>
              <a:rPr lang="en-ID" dirty="0"/>
              <a:t> dan </a:t>
            </a:r>
            <a:r>
              <a:rPr lang="en-ID" dirty="0" err="1"/>
              <a:t>kesamaan</a:t>
            </a:r>
            <a:r>
              <a:rPr lang="en-ID" dirty="0"/>
              <a:t> </a:t>
            </a:r>
            <a:r>
              <a:rPr lang="en-ID" dirty="0" err="1"/>
              <a:t>hak</a:t>
            </a:r>
            <a:r>
              <a:rPr lang="en-ID" dirty="0"/>
              <a:t> </a:t>
            </a:r>
            <a:r>
              <a:rPr lang="en-ID" dirty="0" err="1"/>
              <a:t>dalam</a:t>
            </a:r>
            <a:r>
              <a:rPr lang="en-ID" dirty="0"/>
              <a:t> </a:t>
            </a:r>
            <a:r>
              <a:rPr lang="en-ID" dirty="0" err="1"/>
              <a:t>pemberdayaan</a:t>
            </a:r>
            <a:r>
              <a:rPr lang="en-ID" dirty="0"/>
              <a:t> </a:t>
            </a:r>
            <a:r>
              <a:rPr lang="en-ID" dirty="0" err="1"/>
              <a:t>ekonomi</a:t>
            </a:r>
            <a:r>
              <a:rPr lang="en-ID" dirty="0"/>
              <a:t>.</a:t>
            </a:r>
          </a:p>
          <a:p>
            <a:pPr algn="just"/>
            <a:endParaRPr lang="en-ID" dirty="0"/>
          </a:p>
          <a:p>
            <a:pPr algn="just"/>
            <a:r>
              <a:rPr lang="en-ID" dirty="0">
                <a:solidFill>
                  <a:srgbClr val="C00000"/>
                </a:solidFill>
              </a:rPr>
              <a:t>Monitoring dan </a:t>
            </a:r>
            <a:r>
              <a:rPr lang="en-ID" dirty="0" err="1">
                <a:solidFill>
                  <a:srgbClr val="C00000"/>
                </a:solidFill>
              </a:rPr>
              <a:t>Evaluasi</a:t>
            </a:r>
            <a:r>
              <a:rPr lang="en-ID" dirty="0"/>
              <a:t>: </a:t>
            </a:r>
            <a:r>
              <a:rPr lang="en-ID" dirty="0" err="1"/>
              <a:t>Melakukan</a:t>
            </a:r>
            <a:r>
              <a:rPr lang="en-ID" dirty="0"/>
              <a:t> </a:t>
            </a:r>
            <a:r>
              <a:rPr lang="en-ID" dirty="0" err="1"/>
              <a:t>perencanaan</a:t>
            </a:r>
            <a:r>
              <a:rPr lang="en-ID" dirty="0"/>
              <a:t>, monitoring, dan </a:t>
            </a:r>
            <a:r>
              <a:rPr lang="en-ID" dirty="0" err="1"/>
              <a:t>evaluasi</a:t>
            </a:r>
            <a:r>
              <a:rPr lang="en-ID" dirty="0"/>
              <a:t> program yang </a:t>
            </a:r>
            <a:r>
              <a:rPr lang="en-ID" dirty="0" err="1"/>
              <a:t>partisipatif</a:t>
            </a:r>
            <a:r>
              <a:rPr lang="en-ID" dirty="0"/>
              <a:t>.</a:t>
            </a:r>
          </a:p>
        </p:txBody>
      </p:sp>
      <p:sp>
        <p:nvSpPr>
          <p:cNvPr id="6" name="Rectangle 5">
            <a:extLst>
              <a:ext uri="{FF2B5EF4-FFF2-40B4-BE49-F238E27FC236}">
                <a16:creationId xmlns:a16="http://schemas.microsoft.com/office/drawing/2014/main" id="{992BAAF1-6871-AF5A-88B4-AB0F82F4B170}"/>
              </a:ext>
            </a:extLst>
          </p:cNvPr>
          <p:cNvSpPr/>
          <p:nvPr/>
        </p:nvSpPr>
        <p:spPr>
          <a:xfrm>
            <a:off x="6768123" y="1350527"/>
            <a:ext cx="5357669" cy="49064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D" sz="2000" b="1" i="1" dirty="0">
                <a:solidFill>
                  <a:srgbClr val="FFC000"/>
                </a:solidFill>
                <a:effectLst/>
              </a:rPr>
              <a:t>Socio </a:t>
            </a:r>
            <a:r>
              <a:rPr lang="en-ID" sz="2000" b="1" i="1" dirty="0" err="1">
                <a:solidFill>
                  <a:srgbClr val="FFC000"/>
                </a:solidFill>
                <a:effectLst/>
              </a:rPr>
              <a:t>Enterpreneur</a:t>
            </a:r>
            <a:endParaRPr lang="en-ID" sz="2000" i="1" dirty="0">
              <a:solidFill>
                <a:srgbClr val="FFC000"/>
              </a:solidFill>
              <a:effectLst/>
            </a:endParaRPr>
          </a:p>
          <a:p>
            <a:r>
              <a:rPr lang="en-ID" dirty="0" err="1">
                <a:solidFill>
                  <a:srgbClr val="C00000"/>
                </a:solidFill>
                <a:effectLst/>
              </a:rPr>
              <a:t>Inovasi</a:t>
            </a:r>
            <a:r>
              <a:rPr lang="en-ID" dirty="0">
                <a:solidFill>
                  <a:srgbClr val="C00000"/>
                </a:solidFill>
                <a:effectLst/>
              </a:rPr>
              <a:t> Sosial</a:t>
            </a:r>
            <a:r>
              <a:rPr lang="en-ID" dirty="0">
                <a:effectLst/>
              </a:rPr>
              <a:t>: </a:t>
            </a:r>
            <a:r>
              <a:rPr lang="en-ID" dirty="0" err="1">
                <a:effectLst/>
              </a:rPr>
              <a:t>Mengembangkan</a:t>
            </a:r>
            <a:r>
              <a:rPr lang="en-ID" dirty="0">
                <a:effectLst/>
              </a:rPr>
              <a:t> </a:t>
            </a:r>
            <a:r>
              <a:rPr lang="en-ID" dirty="0" err="1">
                <a:effectLst/>
              </a:rPr>
              <a:t>solusi</a:t>
            </a:r>
            <a:r>
              <a:rPr lang="en-ID" dirty="0">
                <a:effectLst/>
              </a:rPr>
              <a:t> </a:t>
            </a:r>
            <a:r>
              <a:rPr lang="en-ID" dirty="0" err="1">
                <a:effectLst/>
              </a:rPr>
              <a:t>inovatif</a:t>
            </a:r>
            <a:r>
              <a:rPr lang="en-ID" dirty="0">
                <a:effectLst/>
              </a:rPr>
              <a:t> </a:t>
            </a:r>
            <a:r>
              <a:rPr lang="en-ID" dirty="0" err="1">
                <a:effectLst/>
              </a:rPr>
              <a:t>untuk</a:t>
            </a:r>
            <a:r>
              <a:rPr lang="en-ID" dirty="0">
                <a:effectLst/>
              </a:rPr>
              <a:t> </a:t>
            </a:r>
            <a:r>
              <a:rPr lang="en-ID" dirty="0" err="1">
                <a:effectLst/>
              </a:rPr>
              <a:t>masalah</a:t>
            </a:r>
            <a:r>
              <a:rPr lang="en-ID" dirty="0">
                <a:effectLst/>
              </a:rPr>
              <a:t> </a:t>
            </a:r>
            <a:r>
              <a:rPr lang="en-ID" dirty="0" err="1">
                <a:effectLst/>
              </a:rPr>
              <a:t>sosial</a:t>
            </a:r>
            <a:r>
              <a:rPr lang="en-ID" dirty="0">
                <a:effectLst/>
              </a:rPr>
              <a:t> yang </a:t>
            </a:r>
            <a:r>
              <a:rPr lang="en-ID" dirty="0" err="1">
                <a:effectLst/>
              </a:rPr>
              <a:t>dihadapi</a:t>
            </a:r>
            <a:r>
              <a:rPr lang="en-ID" dirty="0">
                <a:effectLst/>
              </a:rPr>
              <a:t> oleh </a:t>
            </a:r>
            <a:r>
              <a:rPr lang="en-ID" dirty="0" err="1">
                <a:effectLst/>
              </a:rPr>
              <a:t>komunitas</a:t>
            </a:r>
            <a:endParaRPr lang="en-ID" dirty="0">
              <a:effectLst/>
            </a:endParaRPr>
          </a:p>
          <a:p>
            <a:endParaRPr lang="en-ID" dirty="0"/>
          </a:p>
          <a:p>
            <a:r>
              <a:rPr lang="en-ID" dirty="0" err="1">
                <a:solidFill>
                  <a:srgbClr val="C00000"/>
                </a:solidFill>
                <a:effectLst/>
              </a:rPr>
              <a:t>Pemberdayaan</a:t>
            </a:r>
            <a:r>
              <a:rPr lang="en-ID" dirty="0">
                <a:solidFill>
                  <a:srgbClr val="C00000"/>
                </a:solidFill>
                <a:effectLst/>
              </a:rPr>
              <a:t> </a:t>
            </a:r>
            <a:r>
              <a:rPr lang="en-ID" dirty="0" err="1">
                <a:solidFill>
                  <a:srgbClr val="C00000"/>
                </a:solidFill>
                <a:effectLst/>
              </a:rPr>
              <a:t>Komunitas</a:t>
            </a:r>
            <a:r>
              <a:rPr lang="en-ID" dirty="0">
                <a:effectLst/>
              </a:rPr>
              <a:t>: </a:t>
            </a:r>
            <a:r>
              <a:rPr lang="en-ID" dirty="0" err="1">
                <a:effectLst/>
              </a:rPr>
              <a:t>Membangun</a:t>
            </a:r>
            <a:r>
              <a:rPr lang="en-ID" dirty="0">
                <a:effectLst/>
              </a:rPr>
              <a:t> dan </a:t>
            </a:r>
            <a:r>
              <a:rPr lang="en-ID" dirty="0" err="1">
                <a:effectLst/>
              </a:rPr>
              <a:t>memberdayakan</a:t>
            </a:r>
            <a:r>
              <a:rPr lang="en-ID" dirty="0">
                <a:effectLst/>
              </a:rPr>
              <a:t> </a:t>
            </a:r>
            <a:r>
              <a:rPr lang="en-ID" dirty="0" err="1">
                <a:effectLst/>
              </a:rPr>
              <a:t>masyarakat</a:t>
            </a:r>
            <a:r>
              <a:rPr lang="en-ID" dirty="0">
                <a:effectLst/>
              </a:rPr>
              <a:t> </a:t>
            </a:r>
            <a:r>
              <a:rPr lang="en-ID" dirty="0" err="1">
                <a:effectLst/>
              </a:rPr>
              <a:t>melalui</a:t>
            </a:r>
            <a:r>
              <a:rPr lang="en-ID" dirty="0">
                <a:effectLst/>
              </a:rPr>
              <a:t> </a:t>
            </a:r>
            <a:r>
              <a:rPr lang="en-ID" dirty="0" err="1">
                <a:effectLst/>
              </a:rPr>
              <a:t>tindakan</a:t>
            </a:r>
            <a:r>
              <a:rPr lang="en-ID" dirty="0">
                <a:effectLst/>
              </a:rPr>
              <a:t> </a:t>
            </a:r>
            <a:r>
              <a:rPr lang="en-ID" dirty="0" err="1">
                <a:effectLst/>
              </a:rPr>
              <a:t>sosial</a:t>
            </a:r>
            <a:r>
              <a:rPr lang="en-ID" dirty="0">
                <a:effectLst/>
              </a:rPr>
              <a:t> dan </a:t>
            </a:r>
            <a:r>
              <a:rPr lang="en-ID" dirty="0" err="1">
                <a:effectLst/>
              </a:rPr>
              <a:t>interaksi</a:t>
            </a:r>
            <a:r>
              <a:rPr lang="en-ID" dirty="0">
                <a:effectLst/>
              </a:rPr>
              <a:t> </a:t>
            </a:r>
            <a:r>
              <a:rPr lang="en-ID" dirty="0" err="1">
                <a:effectLst/>
              </a:rPr>
              <a:t>dengan</a:t>
            </a:r>
            <a:r>
              <a:rPr lang="en-ID" dirty="0">
                <a:effectLst/>
              </a:rPr>
              <a:t> </a:t>
            </a:r>
            <a:r>
              <a:rPr lang="en-ID" dirty="0" err="1">
                <a:effectLst/>
              </a:rPr>
              <a:t>pihak</a:t>
            </a:r>
            <a:r>
              <a:rPr lang="en-ID" dirty="0">
                <a:effectLst/>
              </a:rPr>
              <a:t> </a:t>
            </a:r>
            <a:r>
              <a:rPr lang="en-ID" dirty="0" err="1">
                <a:effectLst/>
              </a:rPr>
              <a:t>luar</a:t>
            </a:r>
            <a:r>
              <a:rPr lang="en-ID" dirty="0">
                <a:effectLst/>
              </a:rPr>
              <a:t>.</a:t>
            </a:r>
          </a:p>
          <a:p>
            <a:endParaRPr lang="en-ID" dirty="0"/>
          </a:p>
          <a:p>
            <a:r>
              <a:rPr lang="en-ID" dirty="0" err="1">
                <a:solidFill>
                  <a:srgbClr val="C00000"/>
                </a:solidFill>
                <a:effectLst/>
              </a:rPr>
              <a:t>Pengembangan</a:t>
            </a:r>
            <a:r>
              <a:rPr lang="en-ID" dirty="0">
                <a:solidFill>
                  <a:srgbClr val="C00000"/>
                </a:solidFill>
                <a:effectLst/>
              </a:rPr>
              <a:t> </a:t>
            </a:r>
            <a:r>
              <a:rPr lang="en-ID" dirty="0" err="1">
                <a:solidFill>
                  <a:srgbClr val="C00000"/>
                </a:solidFill>
                <a:effectLst/>
              </a:rPr>
              <a:t>Kapasitas</a:t>
            </a:r>
            <a:r>
              <a:rPr lang="en-ID" dirty="0">
                <a:effectLst/>
              </a:rPr>
              <a:t>: </a:t>
            </a:r>
            <a:r>
              <a:rPr lang="en-ID" dirty="0" err="1">
                <a:effectLst/>
              </a:rPr>
              <a:t>Meningkatkan</a:t>
            </a:r>
            <a:r>
              <a:rPr lang="en-ID" dirty="0">
                <a:effectLst/>
              </a:rPr>
              <a:t> </a:t>
            </a:r>
            <a:r>
              <a:rPr lang="en-ID" dirty="0" err="1">
                <a:effectLst/>
              </a:rPr>
              <a:t>kapasitas</a:t>
            </a:r>
            <a:r>
              <a:rPr lang="en-ID" dirty="0">
                <a:effectLst/>
              </a:rPr>
              <a:t> </a:t>
            </a:r>
            <a:r>
              <a:rPr lang="en-ID" dirty="0" err="1">
                <a:effectLst/>
              </a:rPr>
              <a:t>individu</a:t>
            </a:r>
            <a:r>
              <a:rPr lang="en-ID" dirty="0">
                <a:effectLst/>
              </a:rPr>
              <a:t> dan </a:t>
            </a:r>
            <a:r>
              <a:rPr lang="en-ID" dirty="0" err="1">
                <a:effectLst/>
              </a:rPr>
              <a:t>kelompok</a:t>
            </a:r>
            <a:r>
              <a:rPr lang="en-ID" dirty="0">
                <a:effectLst/>
              </a:rPr>
              <a:t> </a:t>
            </a:r>
            <a:r>
              <a:rPr lang="en-ID" dirty="0" err="1">
                <a:effectLst/>
              </a:rPr>
              <a:t>dalam</a:t>
            </a:r>
            <a:r>
              <a:rPr lang="en-ID" dirty="0">
                <a:effectLst/>
              </a:rPr>
              <a:t> </a:t>
            </a:r>
            <a:r>
              <a:rPr lang="en-ID" dirty="0" err="1">
                <a:effectLst/>
              </a:rPr>
              <a:t>mengelola</a:t>
            </a:r>
            <a:r>
              <a:rPr lang="en-ID" dirty="0">
                <a:effectLst/>
              </a:rPr>
              <a:t> </a:t>
            </a:r>
            <a:r>
              <a:rPr lang="en-ID" dirty="0" err="1">
                <a:effectLst/>
              </a:rPr>
              <a:t>sumber</a:t>
            </a:r>
            <a:r>
              <a:rPr lang="en-ID" dirty="0">
                <a:effectLst/>
              </a:rPr>
              <a:t> </a:t>
            </a:r>
            <a:r>
              <a:rPr lang="en-ID" dirty="0" err="1">
                <a:effectLst/>
              </a:rPr>
              <a:t>daya</a:t>
            </a:r>
            <a:r>
              <a:rPr lang="en-ID" dirty="0">
                <a:effectLst/>
              </a:rPr>
              <a:t> dan </a:t>
            </a:r>
            <a:r>
              <a:rPr lang="en-ID" dirty="0" err="1">
                <a:effectLst/>
              </a:rPr>
              <a:t>memecahkan</a:t>
            </a:r>
            <a:r>
              <a:rPr lang="en-ID" dirty="0">
                <a:effectLst/>
              </a:rPr>
              <a:t> </a:t>
            </a:r>
            <a:r>
              <a:rPr lang="en-ID" dirty="0" err="1">
                <a:effectLst/>
              </a:rPr>
              <a:t>masalah</a:t>
            </a:r>
            <a:r>
              <a:rPr lang="en-ID" dirty="0">
                <a:effectLst/>
              </a:rPr>
              <a:t> </a:t>
            </a:r>
            <a:r>
              <a:rPr lang="en-ID" dirty="0" err="1">
                <a:effectLst/>
              </a:rPr>
              <a:t>sosial</a:t>
            </a:r>
            <a:r>
              <a:rPr lang="en-ID" dirty="0">
                <a:effectLst/>
              </a:rPr>
              <a:t>.</a:t>
            </a:r>
          </a:p>
          <a:p>
            <a:endParaRPr lang="en-ID" dirty="0"/>
          </a:p>
          <a:p>
            <a:r>
              <a:rPr lang="en-ID" dirty="0" err="1">
                <a:solidFill>
                  <a:srgbClr val="C00000"/>
                </a:solidFill>
                <a:effectLst/>
              </a:rPr>
              <a:t>Kolaborasi</a:t>
            </a:r>
            <a:r>
              <a:rPr lang="en-ID" dirty="0">
                <a:solidFill>
                  <a:srgbClr val="C00000"/>
                </a:solidFill>
                <a:effectLst/>
              </a:rPr>
              <a:t>:</a:t>
            </a:r>
            <a:r>
              <a:rPr lang="en-ID" dirty="0">
                <a:effectLst/>
              </a:rPr>
              <a:t> </a:t>
            </a:r>
            <a:r>
              <a:rPr lang="en-ID" dirty="0" err="1">
                <a:effectLst/>
              </a:rPr>
              <a:t>Menjalin</a:t>
            </a:r>
            <a:r>
              <a:rPr lang="en-ID" dirty="0">
                <a:effectLst/>
              </a:rPr>
              <a:t> </a:t>
            </a:r>
            <a:r>
              <a:rPr lang="en-ID" dirty="0" err="1">
                <a:effectLst/>
              </a:rPr>
              <a:t>kerjasama</a:t>
            </a:r>
            <a:r>
              <a:rPr lang="en-ID" dirty="0">
                <a:effectLst/>
              </a:rPr>
              <a:t> </a:t>
            </a:r>
            <a:r>
              <a:rPr lang="en-ID" dirty="0" err="1">
                <a:effectLst/>
              </a:rPr>
              <a:t>dengan</a:t>
            </a:r>
            <a:r>
              <a:rPr lang="en-ID" dirty="0">
                <a:effectLst/>
              </a:rPr>
              <a:t> </a:t>
            </a:r>
            <a:r>
              <a:rPr lang="en-ID" dirty="0" err="1">
                <a:effectLst/>
              </a:rPr>
              <a:t>berbagai</a:t>
            </a:r>
            <a:r>
              <a:rPr lang="en-ID" dirty="0">
                <a:effectLst/>
              </a:rPr>
              <a:t> </a:t>
            </a:r>
            <a:r>
              <a:rPr lang="en-ID" dirty="0" err="1">
                <a:effectLst/>
              </a:rPr>
              <a:t>pihak</a:t>
            </a:r>
            <a:r>
              <a:rPr lang="en-ID" dirty="0">
                <a:effectLst/>
              </a:rPr>
              <a:t> yang </a:t>
            </a:r>
            <a:r>
              <a:rPr lang="en-ID" dirty="0" err="1">
                <a:effectLst/>
              </a:rPr>
              <a:t>relevan</a:t>
            </a:r>
            <a:r>
              <a:rPr lang="en-ID" dirty="0">
                <a:effectLst/>
              </a:rPr>
              <a:t> </a:t>
            </a:r>
            <a:r>
              <a:rPr lang="en-ID" dirty="0" err="1">
                <a:effectLst/>
              </a:rPr>
              <a:t>untuk</a:t>
            </a:r>
            <a:r>
              <a:rPr lang="en-ID" dirty="0">
                <a:effectLst/>
              </a:rPr>
              <a:t> </a:t>
            </a:r>
            <a:r>
              <a:rPr lang="en-ID" dirty="0" err="1">
                <a:effectLst/>
              </a:rPr>
              <a:t>mencapai</a:t>
            </a:r>
            <a:r>
              <a:rPr lang="en-ID" dirty="0">
                <a:effectLst/>
              </a:rPr>
              <a:t> </a:t>
            </a:r>
            <a:r>
              <a:rPr lang="en-ID" dirty="0" err="1">
                <a:effectLst/>
              </a:rPr>
              <a:t>tujuan</a:t>
            </a:r>
            <a:r>
              <a:rPr lang="en-ID" dirty="0">
                <a:effectLst/>
              </a:rPr>
              <a:t> </a:t>
            </a:r>
            <a:r>
              <a:rPr lang="en-ID" dirty="0" err="1">
                <a:effectLst/>
              </a:rPr>
              <a:t>pemberdayaan</a:t>
            </a:r>
            <a:r>
              <a:rPr lang="en-ID" dirty="0">
                <a:effectLst/>
              </a:rPr>
              <a:t> </a:t>
            </a:r>
            <a:r>
              <a:rPr lang="en-ID" dirty="0" err="1">
                <a:effectLst/>
              </a:rPr>
              <a:t>masyarakat</a:t>
            </a:r>
            <a:r>
              <a:rPr lang="en-ID" dirty="0">
                <a:effectLst/>
              </a:rPr>
              <a:t>.</a:t>
            </a:r>
            <a:endParaRPr lang="en-ID" dirty="0"/>
          </a:p>
        </p:txBody>
      </p:sp>
      <p:pic>
        <p:nvPicPr>
          <p:cNvPr id="14" name="Google Shape;198;p10">
            <a:extLst>
              <a:ext uri="{FF2B5EF4-FFF2-40B4-BE49-F238E27FC236}">
                <a16:creationId xmlns:a16="http://schemas.microsoft.com/office/drawing/2014/main" id="{C8EF2F22-5489-0BF2-CFEA-4AD95FEA5C16}"/>
              </a:ext>
            </a:extLst>
          </p:cNvPr>
          <p:cNvPicPr preferRelativeResize="0"/>
          <p:nvPr/>
        </p:nvPicPr>
        <p:blipFill rotWithShape="1">
          <a:blip r:embed="rId2">
            <a:alphaModFix/>
          </a:blip>
          <a:srcRect/>
          <a:stretch/>
        </p:blipFill>
        <p:spPr>
          <a:xfrm>
            <a:off x="-1" y="0"/>
            <a:ext cx="2751083" cy="945469"/>
          </a:xfrm>
          <a:prstGeom prst="rect">
            <a:avLst/>
          </a:prstGeom>
          <a:noFill/>
          <a:ln>
            <a:noFill/>
          </a:ln>
        </p:spPr>
      </p:pic>
      <p:pic>
        <p:nvPicPr>
          <p:cNvPr id="15" name="Picture 4" descr="ADB forecasts solid, slightly lower growth in developing Asia | ABS-CBN ...">
            <a:extLst>
              <a:ext uri="{FF2B5EF4-FFF2-40B4-BE49-F238E27FC236}">
                <a16:creationId xmlns:a16="http://schemas.microsoft.com/office/drawing/2014/main" id="{6E774AD1-8626-87DF-2432-B5CB43EB88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5475" y="64153"/>
            <a:ext cx="1020317" cy="679853"/>
          </a:xfrm>
          <a:prstGeom prst="rect">
            <a:avLst/>
          </a:prstGeom>
          <a:noFill/>
          <a:extLst>
            <a:ext uri="{909E8E84-426E-40DD-AFC4-6F175D3DCCD1}">
              <a14:hiddenFill xmlns:a14="http://schemas.microsoft.com/office/drawing/2010/main">
                <a:solidFill>
                  <a:srgbClr val="FFFFFF"/>
                </a:solidFill>
              </a14:hiddenFill>
            </a:ext>
          </a:extLst>
        </p:spPr>
      </p:pic>
      <p:sp>
        <p:nvSpPr>
          <p:cNvPr id="7" name="Arrow: Up-Down 6">
            <a:extLst>
              <a:ext uri="{FF2B5EF4-FFF2-40B4-BE49-F238E27FC236}">
                <a16:creationId xmlns:a16="http://schemas.microsoft.com/office/drawing/2014/main" id="{84BCB587-3006-D0B8-E3AA-2C15C55B0C41}"/>
              </a:ext>
            </a:extLst>
          </p:cNvPr>
          <p:cNvSpPr/>
          <p:nvPr/>
        </p:nvSpPr>
        <p:spPr>
          <a:xfrm rot="5400000">
            <a:off x="6007396" y="3221318"/>
            <a:ext cx="428090" cy="843454"/>
          </a:xfrm>
          <a:prstGeom prst="up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3396190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D3872-7D80-E80D-A318-4E8FF9933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4C01A-F554-56B2-645C-9C41023EF7A5}"/>
              </a:ext>
            </a:extLst>
          </p:cNvPr>
          <p:cNvSpPr>
            <a:spLocks noGrp="1"/>
          </p:cNvSpPr>
          <p:nvPr>
            <p:ph type="title"/>
          </p:nvPr>
        </p:nvSpPr>
        <p:spPr>
          <a:xfrm>
            <a:off x="2695492" y="85475"/>
            <a:ext cx="8215664" cy="866462"/>
          </a:xfrm>
          <a:solidFill>
            <a:schemeClr val="accent1">
              <a:lumMod val="40000"/>
              <a:lumOff val="60000"/>
            </a:schemeClr>
          </a:solidFill>
        </p:spPr>
        <p:txBody>
          <a:bodyPr>
            <a:noAutofit/>
          </a:bodyPr>
          <a:lstStyle/>
          <a:p>
            <a:pPr algn="ctr"/>
            <a:r>
              <a:rPr lang="en-US" sz="2400" b="1" dirty="0" err="1">
                <a:latin typeface="Segoe UI Black" panose="020B0A02040204020203" pitchFamily="34" charset="0"/>
                <a:ea typeface="Segoe UI Black" panose="020B0A02040204020203" pitchFamily="34" charset="0"/>
              </a:rPr>
              <a:t>Studi</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Kasus</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Permasalahan</a:t>
            </a:r>
            <a:r>
              <a:rPr lang="en-US" sz="2400" b="1" dirty="0">
                <a:latin typeface="Segoe UI Black" panose="020B0A02040204020203" pitchFamily="34" charset="0"/>
                <a:ea typeface="Segoe UI Black" panose="020B0A02040204020203" pitchFamily="34" charset="0"/>
              </a:rPr>
              <a:t> GEDSI </a:t>
            </a:r>
            <a:r>
              <a:rPr lang="en-US" sz="2400" b="1" dirty="0" err="1">
                <a:latin typeface="Segoe UI Black" panose="020B0A02040204020203" pitchFamily="34" charset="0"/>
                <a:ea typeface="Segoe UI Black" panose="020B0A02040204020203" pitchFamily="34" charset="0"/>
              </a:rPr>
              <a:t>dalam</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budidaya</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udang</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vaname</a:t>
            </a:r>
            <a:r>
              <a:rPr lang="en-US" sz="2400" b="1" dirty="0">
                <a:latin typeface="Segoe UI Black" panose="020B0A02040204020203" pitchFamily="34" charset="0"/>
                <a:ea typeface="Segoe UI Black" panose="020B0A02040204020203" pitchFamily="34" charset="0"/>
              </a:rPr>
              <a:t> yang </a:t>
            </a:r>
            <a:r>
              <a:rPr lang="en-US" sz="2400" b="1" dirty="0" err="1">
                <a:latin typeface="Segoe UI Black" panose="020B0A02040204020203" pitchFamily="34" charset="0"/>
                <a:ea typeface="Segoe UI Black" panose="020B0A02040204020203" pitchFamily="34" charset="0"/>
              </a:rPr>
              <a:t>harus</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diselesaikan</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fasilitator</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sebagai</a:t>
            </a:r>
            <a:r>
              <a:rPr lang="en-US" sz="2400" b="1" dirty="0">
                <a:latin typeface="Segoe UI Black" panose="020B0A02040204020203" pitchFamily="34" charset="0"/>
                <a:ea typeface="Segoe UI Black" panose="020B0A02040204020203" pitchFamily="34" charset="0"/>
              </a:rPr>
              <a:t> </a:t>
            </a:r>
            <a:r>
              <a:rPr lang="en-US" sz="2400" b="1" i="1" dirty="0">
                <a:latin typeface="Segoe UI Black" panose="020B0A02040204020203" pitchFamily="34" charset="0"/>
                <a:ea typeface="Segoe UI Black" panose="020B0A02040204020203" pitchFamily="34" charset="0"/>
              </a:rPr>
              <a:t>GEDSI Focal Point</a:t>
            </a:r>
            <a:endParaRPr lang="en-ID" sz="2400" i="1" dirty="0"/>
          </a:p>
        </p:txBody>
      </p:sp>
      <p:cxnSp>
        <p:nvCxnSpPr>
          <p:cNvPr id="8" name="Straight Connector 7">
            <a:extLst>
              <a:ext uri="{FF2B5EF4-FFF2-40B4-BE49-F238E27FC236}">
                <a16:creationId xmlns:a16="http://schemas.microsoft.com/office/drawing/2014/main" id="{91176A46-1BB2-98D9-61AD-13FD225D5DE2}"/>
              </a:ext>
            </a:extLst>
          </p:cNvPr>
          <p:cNvCxnSpPr>
            <a:cxnSpLocks/>
          </p:cNvCxnSpPr>
          <p:nvPr/>
        </p:nvCxnSpPr>
        <p:spPr>
          <a:xfrm>
            <a:off x="11219688" y="5597826"/>
            <a:ext cx="0" cy="42050"/>
          </a:xfrm>
          <a:prstGeom prst="line">
            <a:avLst/>
          </a:prstGeom>
          <a:ln w="38100"/>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23EFE0C9-1452-445A-260E-ED441009CA9E}"/>
              </a:ext>
            </a:extLst>
          </p:cNvPr>
          <p:cNvSpPr txBox="1"/>
          <p:nvPr/>
        </p:nvSpPr>
        <p:spPr>
          <a:xfrm>
            <a:off x="108829" y="1321968"/>
            <a:ext cx="11974341" cy="5016758"/>
          </a:xfrm>
          <a:prstGeom prst="rect">
            <a:avLst/>
          </a:prstGeom>
          <a:solidFill>
            <a:schemeClr val="accent1"/>
          </a:solidFill>
          <a:ln w="19050">
            <a:solidFill>
              <a:schemeClr val="tx1"/>
            </a:solidFill>
          </a:ln>
        </p:spPr>
        <p:txBody>
          <a:bodyPr wrap="square">
            <a:spAutoFit/>
          </a:bodyPr>
          <a:lstStyle/>
          <a:p>
            <a:r>
              <a:rPr lang="en-ID" sz="2000" b="1" dirty="0" err="1">
                <a:solidFill>
                  <a:schemeClr val="accent4"/>
                </a:solidFill>
              </a:rPr>
              <a:t>Permasalahan</a:t>
            </a:r>
            <a:r>
              <a:rPr lang="en-ID" sz="2000" b="1" dirty="0">
                <a:solidFill>
                  <a:schemeClr val="accent4"/>
                </a:solidFill>
              </a:rPr>
              <a:t> GEDSI (</a:t>
            </a:r>
            <a:r>
              <a:rPr lang="en-ID" sz="2000" b="1" i="1" dirty="0">
                <a:solidFill>
                  <a:schemeClr val="accent4"/>
                </a:solidFill>
              </a:rPr>
              <a:t>Gender Equality, Disability, and Social Inclusion</a:t>
            </a:r>
            <a:r>
              <a:rPr lang="en-ID" sz="2000" b="1" dirty="0">
                <a:solidFill>
                  <a:schemeClr val="accent4"/>
                </a:solidFill>
              </a:rPr>
              <a:t>) </a:t>
            </a:r>
            <a:r>
              <a:rPr lang="en-ID" sz="2000" b="1" dirty="0" err="1">
                <a:solidFill>
                  <a:schemeClr val="accent4"/>
                </a:solidFill>
              </a:rPr>
              <a:t>dalam</a:t>
            </a:r>
            <a:r>
              <a:rPr lang="en-ID" sz="2000" b="1" dirty="0">
                <a:solidFill>
                  <a:schemeClr val="accent4"/>
                </a:solidFill>
              </a:rPr>
              <a:t> </a:t>
            </a:r>
            <a:r>
              <a:rPr lang="en-ID" sz="2000" b="1" dirty="0" err="1">
                <a:solidFill>
                  <a:schemeClr val="accent4"/>
                </a:solidFill>
              </a:rPr>
              <a:t>budidaya</a:t>
            </a:r>
            <a:r>
              <a:rPr lang="en-ID" sz="2000" b="1" dirty="0">
                <a:solidFill>
                  <a:schemeClr val="accent4"/>
                </a:solidFill>
              </a:rPr>
              <a:t> </a:t>
            </a:r>
            <a:r>
              <a:rPr lang="en-ID" sz="2000" b="1" dirty="0" err="1">
                <a:solidFill>
                  <a:schemeClr val="accent4"/>
                </a:solidFill>
              </a:rPr>
              <a:t>udang</a:t>
            </a:r>
            <a:r>
              <a:rPr lang="en-ID" sz="2000" b="1" dirty="0">
                <a:solidFill>
                  <a:schemeClr val="accent4"/>
                </a:solidFill>
              </a:rPr>
              <a:t> </a:t>
            </a:r>
            <a:r>
              <a:rPr lang="en-ID" sz="2000" b="1" dirty="0" err="1">
                <a:solidFill>
                  <a:schemeClr val="accent4"/>
                </a:solidFill>
              </a:rPr>
              <a:t>vaname</a:t>
            </a:r>
            <a:endParaRPr lang="en-ID" sz="2000" dirty="0">
              <a:solidFill>
                <a:schemeClr val="bg1"/>
              </a:solidFill>
            </a:endParaRPr>
          </a:p>
          <a:p>
            <a:pPr>
              <a:buFont typeface="+mj-lt"/>
              <a:buAutoNum type="arabicPeriod"/>
            </a:pPr>
            <a:r>
              <a:rPr lang="en-ID" sz="2000" b="1" dirty="0" err="1">
                <a:solidFill>
                  <a:schemeClr val="accent2"/>
                </a:solidFill>
              </a:rPr>
              <a:t>Akses</a:t>
            </a:r>
            <a:r>
              <a:rPr lang="en-ID" sz="2000" b="1" dirty="0">
                <a:solidFill>
                  <a:schemeClr val="accent2"/>
                </a:solidFill>
              </a:rPr>
              <a:t> </a:t>
            </a:r>
            <a:r>
              <a:rPr lang="en-ID" sz="2000" b="1" dirty="0" err="1">
                <a:solidFill>
                  <a:schemeClr val="accent2"/>
                </a:solidFill>
              </a:rPr>
              <a:t>terhadap</a:t>
            </a:r>
            <a:r>
              <a:rPr lang="en-ID" sz="2000" b="1" dirty="0">
                <a:solidFill>
                  <a:schemeClr val="accent2"/>
                </a:solidFill>
              </a:rPr>
              <a:t> </a:t>
            </a:r>
            <a:r>
              <a:rPr lang="en-ID" sz="2000" b="1" dirty="0" err="1">
                <a:solidFill>
                  <a:schemeClr val="accent2"/>
                </a:solidFill>
              </a:rPr>
              <a:t>sumber</a:t>
            </a:r>
            <a:r>
              <a:rPr lang="en-ID" sz="2000" b="1" dirty="0">
                <a:solidFill>
                  <a:schemeClr val="accent2"/>
                </a:solidFill>
              </a:rPr>
              <a:t> </a:t>
            </a:r>
            <a:r>
              <a:rPr lang="en-ID" sz="2000" b="1" dirty="0" err="1">
                <a:solidFill>
                  <a:schemeClr val="accent2"/>
                </a:solidFill>
              </a:rPr>
              <a:t>daya</a:t>
            </a:r>
            <a:r>
              <a:rPr lang="en-ID" sz="2000" dirty="0">
                <a:solidFill>
                  <a:schemeClr val="bg1"/>
                </a:solidFill>
              </a:rPr>
              <a:t>: Perempuan, </a:t>
            </a:r>
            <a:r>
              <a:rPr lang="en-ID" sz="2000" dirty="0" err="1">
                <a:solidFill>
                  <a:schemeClr val="bg1"/>
                </a:solidFill>
              </a:rPr>
              <a:t>penyandang</a:t>
            </a:r>
            <a:r>
              <a:rPr lang="en-ID" sz="2000" dirty="0">
                <a:solidFill>
                  <a:schemeClr val="bg1"/>
                </a:solidFill>
              </a:rPr>
              <a:t> </a:t>
            </a:r>
            <a:r>
              <a:rPr lang="en-ID" sz="2000" dirty="0" err="1">
                <a:solidFill>
                  <a:schemeClr val="bg1"/>
                </a:solidFill>
              </a:rPr>
              <a:t>disabilitas</a:t>
            </a:r>
            <a:r>
              <a:rPr lang="en-ID" sz="2000" dirty="0">
                <a:solidFill>
                  <a:schemeClr val="bg1"/>
                </a:solidFill>
              </a:rPr>
              <a:t>, dan </a:t>
            </a:r>
            <a:r>
              <a:rPr lang="en-ID" sz="2000" dirty="0" err="1">
                <a:solidFill>
                  <a:schemeClr val="bg1"/>
                </a:solidFill>
              </a:rPr>
              <a:t>kelompok</a:t>
            </a:r>
            <a:r>
              <a:rPr lang="en-ID" sz="2000" dirty="0">
                <a:solidFill>
                  <a:schemeClr val="bg1"/>
                </a:solidFill>
              </a:rPr>
              <a:t> marginal </a:t>
            </a:r>
            <a:r>
              <a:rPr lang="en-ID" sz="2000" dirty="0" err="1">
                <a:solidFill>
                  <a:schemeClr val="bg1"/>
                </a:solidFill>
              </a:rPr>
              <a:t>lainnya</a:t>
            </a:r>
            <a:r>
              <a:rPr lang="en-ID" sz="2000" dirty="0">
                <a:solidFill>
                  <a:schemeClr val="bg1"/>
                </a:solidFill>
              </a:rPr>
              <a:t> </a:t>
            </a:r>
            <a:r>
              <a:rPr lang="en-ID" sz="2000" dirty="0" err="1">
                <a:solidFill>
                  <a:schemeClr val="bg1"/>
                </a:solidFill>
              </a:rPr>
              <a:t>sering</a:t>
            </a:r>
            <a:r>
              <a:rPr lang="en-ID" sz="2000" dirty="0">
                <a:solidFill>
                  <a:schemeClr val="bg1"/>
                </a:solidFill>
              </a:rPr>
              <a:t> kali </a:t>
            </a:r>
            <a:r>
              <a:rPr lang="en-ID" sz="2000" dirty="0" err="1">
                <a:solidFill>
                  <a:schemeClr val="bg1"/>
                </a:solidFill>
              </a:rPr>
              <a:t>memiliki</a:t>
            </a:r>
            <a:r>
              <a:rPr lang="en-ID" sz="2000" dirty="0">
                <a:solidFill>
                  <a:schemeClr val="bg1"/>
                </a:solidFill>
              </a:rPr>
              <a:t> </a:t>
            </a:r>
            <a:r>
              <a:rPr lang="en-ID" sz="2000" dirty="0" err="1">
                <a:solidFill>
                  <a:schemeClr val="bg1"/>
                </a:solidFill>
              </a:rPr>
              <a:t>akses</a:t>
            </a:r>
            <a:r>
              <a:rPr lang="en-ID" sz="2000" dirty="0">
                <a:solidFill>
                  <a:schemeClr val="bg1"/>
                </a:solidFill>
              </a:rPr>
              <a:t> yang </a:t>
            </a:r>
            <a:r>
              <a:rPr lang="en-ID" sz="2000" dirty="0" err="1">
                <a:solidFill>
                  <a:schemeClr val="bg1"/>
                </a:solidFill>
              </a:rPr>
              <a:t>terbatas</a:t>
            </a:r>
            <a:r>
              <a:rPr lang="en-ID" sz="2000" dirty="0">
                <a:solidFill>
                  <a:schemeClr val="bg1"/>
                </a:solidFill>
              </a:rPr>
              <a:t> </a:t>
            </a:r>
            <a:r>
              <a:rPr lang="en-ID" sz="2000" dirty="0" err="1">
                <a:solidFill>
                  <a:schemeClr val="bg1"/>
                </a:solidFill>
              </a:rPr>
              <a:t>terhadap</a:t>
            </a:r>
            <a:r>
              <a:rPr lang="en-ID" sz="2000" dirty="0">
                <a:solidFill>
                  <a:schemeClr val="bg1"/>
                </a:solidFill>
              </a:rPr>
              <a:t> </a:t>
            </a:r>
            <a:r>
              <a:rPr lang="en-ID" sz="2000" dirty="0" err="1">
                <a:solidFill>
                  <a:schemeClr val="bg1"/>
                </a:solidFill>
              </a:rPr>
              <a:t>sumber</a:t>
            </a:r>
            <a:r>
              <a:rPr lang="en-ID" sz="2000" dirty="0">
                <a:solidFill>
                  <a:schemeClr val="bg1"/>
                </a:solidFill>
              </a:rPr>
              <a:t> </a:t>
            </a:r>
            <a:r>
              <a:rPr lang="en-ID" sz="2000" dirty="0" err="1">
                <a:solidFill>
                  <a:schemeClr val="bg1"/>
                </a:solidFill>
              </a:rPr>
              <a:t>daya</a:t>
            </a:r>
            <a:r>
              <a:rPr lang="en-ID" sz="2000" dirty="0">
                <a:solidFill>
                  <a:schemeClr val="bg1"/>
                </a:solidFill>
              </a:rPr>
              <a:t> </a:t>
            </a:r>
            <a:r>
              <a:rPr lang="en-ID" sz="2000" dirty="0" err="1">
                <a:solidFill>
                  <a:schemeClr val="bg1"/>
                </a:solidFill>
              </a:rPr>
              <a:t>seperti</a:t>
            </a:r>
            <a:r>
              <a:rPr lang="en-ID" sz="2000" dirty="0">
                <a:solidFill>
                  <a:schemeClr val="bg1"/>
                </a:solidFill>
              </a:rPr>
              <a:t> </a:t>
            </a:r>
            <a:r>
              <a:rPr lang="en-ID" sz="2000" dirty="0" err="1">
                <a:solidFill>
                  <a:schemeClr val="bg1"/>
                </a:solidFill>
              </a:rPr>
              <a:t>lahan</a:t>
            </a:r>
            <a:r>
              <a:rPr lang="en-ID" sz="2000" dirty="0">
                <a:solidFill>
                  <a:schemeClr val="bg1"/>
                </a:solidFill>
              </a:rPr>
              <a:t>, modal, dan </a:t>
            </a:r>
            <a:r>
              <a:rPr lang="en-ID" sz="2000" dirty="0" err="1">
                <a:solidFill>
                  <a:schemeClr val="bg1"/>
                </a:solidFill>
              </a:rPr>
              <a:t>teknologi</a:t>
            </a:r>
            <a:r>
              <a:rPr lang="en-ID" sz="2000" dirty="0">
                <a:solidFill>
                  <a:schemeClr val="bg1"/>
                </a:solidFill>
              </a:rPr>
              <a:t> yang </a:t>
            </a:r>
            <a:r>
              <a:rPr lang="en-ID" sz="2000" dirty="0" err="1">
                <a:solidFill>
                  <a:schemeClr val="bg1"/>
                </a:solidFill>
              </a:rPr>
              <a:t>diperlukan</a:t>
            </a:r>
            <a:r>
              <a:rPr lang="en-ID" sz="2000" dirty="0">
                <a:solidFill>
                  <a:schemeClr val="bg1"/>
                </a:solidFill>
              </a:rPr>
              <a:t> </a:t>
            </a:r>
            <a:r>
              <a:rPr lang="en-ID" sz="2000" dirty="0" err="1">
                <a:solidFill>
                  <a:schemeClr val="bg1"/>
                </a:solidFill>
              </a:rPr>
              <a:t>untuk</a:t>
            </a:r>
            <a:r>
              <a:rPr lang="en-ID" sz="2000" dirty="0">
                <a:solidFill>
                  <a:schemeClr val="bg1"/>
                </a:solidFill>
              </a:rPr>
              <a:t> </a:t>
            </a:r>
            <a:r>
              <a:rPr lang="en-ID" sz="2000" dirty="0" err="1">
                <a:solidFill>
                  <a:schemeClr val="bg1"/>
                </a:solidFill>
              </a:rPr>
              <a:t>budidaya</a:t>
            </a:r>
            <a:r>
              <a:rPr lang="en-ID" sz="2000" dirty="0">
                <a:solidFill>
                  <a:schemeClr val="bg1"/>
                </a:solidFill>
              </a:rPr>
              <a:t> </a:t>
            </a:r>
            <a:r>
              <a:rPr lang="en-ID" sz="2000" dirty="0" err="1">
                <a:solidFill>
                  <a:schemeClr val="bg1"/>
                </a:solidFill>
              </a:rPr>
              <a:t>udang</a:t>
            </a:r>
            <a:r>
              <a:rPr lang="en-ID" sz="2000" dirty="0">
                <a:solidFill>
                  <a:schemeClr val="bg1"/>
                </a:solidFill>
              </a:rPr>
              <a:t> </a:t>
            </a:r>
            <a:r>
              <a:rPr lang="en-ID" sz="2000" dirty="0" err="1">
                <a:solidFill>
                  <a:schemeClr val="bg1"/>
                </a:solidFill>
              </a:rPr>
              <a:t>vaname</a:t>
            </a:r>
            <a:r>
              <a:rPr lang="en-ID" sz="2000" dirty="0">
                <a:solidFill>
                  <a:schemeClr val="bg1"/>
                </a:solidFill>
              </a:rPr>
              <a:t>.</a:t>
            </a:r>
          </a:p>
          <a:p>
            <a:pPr>
              <a:buFont typeface="+mj-lt"/>
              <a:buAutoNum type="arabicPeriod"/>
            </a:pPr>
            <a:r>
              <a:rPr lang="en-ID" sz="2000" b="1" dirty="0">
                <a:solidFill>
                  <a:schemeClr val="accent2"/>
                </a:solidFill>
                <a:effectLst/>
              </a:rPr>
              <a:t>Pendidikan dan </a:t>
            </a:r>
            <a:r>
              <a:rPr lang="en-ID" sz="2000" b="1" dirty="0" err="1">
                <a:solidFill>
                  <a:schemeClr val="accent2"/>
                </a:solidFill>
                <a:effectLst/>
              </a:rPr>
              <a:t>pelatihan</a:t>
            </a:r>
            <a:r>
              <a:rPr lang="en-ID" sz="2000" dirty="0">
                <a:solidFill>
                  <a:schemeClr val="bg1"/>
                </a:solidFill>
                <a:effectLst/>
              </a:rPr>
              <a:t>: </a:t>
            </a:r>
            <a:r>
              <a:rPr lang="en-ID" sz="2000" dirty="0" err="1">
                <a:solidFill>
                  <a:schemeClr val="bg1"/>
                </a:solidFill>
                <a:effectLst/>
              </a:rPr>
              <a:t>Kurangnya</a:t>
            </a:r>
            <a:r>
              <a:rPr lang="en-ID" sz="2000" dirty="0">
                <a:solidFill>
                  <a:schemeClr val="bg1"/>
                </a:solidFill>
                <a:effectLst/>
              </a:rPr>
              <a:t> </a:t>
            </a:r>
            <a:r>
              <a:rPr lang="en-ID" sz="2000" dirty="0" err="1">
                <a:solidFill>
                  <a:schemeClr val="bg1"/>
                </a:solidFill>
                <a:effectLst/>
              </a:rPr>
              <a:t>pendidikan</a:t>
            </a:r>
            <a:r>
              <a:rPr lang="en-ID" sz="2000" dirty="0">
                <a:solidFill>
                  <a:schemeClr val="bg1"/>
                </a:solidFill>
                <a:effectLst/>
              </a:rPr>
              <a:t> dan </a:t>
            </a:r>
            <a:r>
              <a:rPr lang="en-ID" sz="2000" dirty="0" err="1">
                <a:solidFill>
                  <a:schemeClr val="bg1"/>
                </a:solidFill>
                <a:effectLst/>
              </a:rPr>
              <a:t>pelatihan</a:t>
            </a:r>
            <a:r>
              <a:rPr lang="en-ID" sz="2000" dirty="0">
                <a:solidFill>
                  <a:schemeClr val="bg1"/>
                </a:solidFill>
                <a:effectLst/>
              </a:rPr>
              <a:t> yang </a:t>
            </a:r>
            <a:r>
              <a:rPr lang="en-ID" sz="2000" dirty="0" err="1">
                <a:solidFill>
                  <a:schemeClr val="bg1"/>
                </a:solidFill>
                <a:effectLst/>
              </a:rPr>
              <a:t>memadai</a:t>
            </a:r>
            <a:r>
              <a:rPr lang="en-ID" sz="2000" dirty="0">
                <a:solidFill>
                  <a:schemeClr val="bg1"/>
                </a:solidFill>
                <a:effectLst/>
              </a:rPr>
              <a:t> </a:t>
            </a:r>
            <a:r>
              <a:rPr lang="en-ID" sz="2000" dirty="0" err="1">
                <a:solidFill>
                  <a:schemeClr val="bg1"/>
                </a:solidFill>
                <a:effectLst/>
              </a:rPr>
              <a:t>bagi</a:t>
            </a:r>
            <a:r>
              <a:rPr lang="en-ID" sz="2000" dirty="0">
                <a:solidFill>
                  <a:schemeClr val="bg1"/>
                </a:solidFill>
                <a:effectLst/>
              </a:rPr>
              <a:t> </a:t>
            </a:r>
            <a:r>
              <a:rPr lang="en-ID" sz="2000" dirty="0" err="1">
                <a:solidFill>
                  <a:schemeClr val="bg1"/>
                </a:solidFill>
                <a:effectLst/>
              </a:rPr>
              <a:t>kelompok-kelompok</a:t>
            </a:r>
            <a:r>
              <a:rPr lang="en-ID" sz="2000" dirty="0">
                <a:solidFill>
                  <a:schemeClr val="bg1"/>
                </a:solidFill>
                <a:effectLst/>
              </a:rPr>
              <a:t> </a:t>
            </a:r>
            <a:r>
              <a:rPr lang="en-ID" sz="2000" dirty="0" err="1">
                <a:solidFill>
                  <a:schemeClr val="bg1"/>
                </a:solidFill>
                <a:effectLst/>
              </a:rPr>
              <a:t>ini</a:t>
            </a:r>
            <a:r>
              <a:rPr lang="en-ID" sz="2000" dirty="0">
                <a:solidFill>
                  <a:schemeClr val="bg1"/>
                </a:solidFill>
                <a:effectLst/>
              </a:rPr>
              <a:t> </a:t>
            </a:r>
            <a:r>
              <a:rPr lang="en-ID" sz="2000" dirty="0" err="1">
                <a:solidFill>
                  <a:schemeClr val="bg1"/>
                </a:solidFill>
                <a:effectLst/>
              </a:rPr>
              <a:t>dapat</a:t>
            </a:r>
            <a:r>
              <a:rPr lang="en-ID" sz="2000" dirty="0">
                <a:solidFill>
                  <a:schemeClr val="bg1"/>
                </a:solidFill>
                <a:effectLst/>
              </a:rPr>
              <a:t> </a:t>
            </a:r>
            <a:r>
              <a:rPr lang="en-ID" sz="2000" dirty="0" err="1">
                <a:solidFill>
                  <a:schemeClr val="bg1"/>
                </a:solidFill>
                <a:effectLst/>
              </a:rPr>
              <a:t>menghambat</a:t>
            </a:r>
            <a:r>
              <a:rPr lang="en-ID" sz="2000" dirty="0">
                <a:solidFill>
                  <a:schemeClr val="bg1"/>
                </a:solidFill>
                <a:effectLst/>
              </a:rPr>
              <a:t> </a:t>
            </a:r>
            <a:r>
              <a:rPr lang="en-ID" sz="2000" dirty="0" err="1">
                <a:solidFill>
                  <a:schemeClr val="bg1"/>
                </a:solidFill>
                <a:effectLst/>
              </a:rPr>
              <a:t>partisipasi</a:t>
            </a:r>
            <a:r>
              <a:rPr lang="en-ID" sz="2000" dirty="0">
                <a:solidFill>
                  <a:schemeClr val="bg1"/>
                </a:solidFill>
                <a:effectLst/>
              </a:rPr>
              <a:t> </a:t>
            </a:r>
            <a:r>
              <a:rPr lang="en-ID" sz="2000" dirty="0" err="1">
                <a:solidFill>
                  <a:schemeClr val="bg1"/>
                </a:solidFill>
                <a:effectLst/>
              </a:rPr>
              <a:t>mereka</a:t>
            </a:r>
            <a:r>
              <a:rPr lang="en-ID" sz="2000" dirty="0">
                <a:solidFill>
                  <a:schemeClr val="bg1"/>
                </a:solidFill>
                <a:effectLst/>
              </a:rPr>
              <a:t> </a:t>
            </a:r>
            <a:r>
              <a:rPr lang="en-ID" sz="2000" dirty="0" err="1">
                <a:solidFill>
                  <a:schemeClr val="bg1"/>
                </a:solidFill>
                <a:effectLst/>
              </a:rPr>
              <a:t>dalam</a:t>
            </a:r>
            <a:r>
              <a:rPr lang="en-ID" sz="2000" dirty="0">
                <a:solidFill>
                  <a:schemeClr val="bg1"/>
                </a:solidFill>
                <a:effectLst/>
              </a:rPr>
              <a:t> </a:t>
            </a:r>
            <a:r>
              <a:rPr lang="en-ID" sz="2000" dirty="0" err="1">
                <a:solidFill>
                  <a:schemeClr val="bg1"/>
                </a:solidFill>
                <a:effectLst/>
              </a:rPr>
              <a:t>budidaya</a:t>
            </a:r>
            <a:r>
              <a:rPr lang="en-ID" sz="2000" dirty="0">
                <a:solidFill>
                  <a:schemeClr val="bg1"/>
                </a:solidFill>
                <a:effectLst/>
              </a:rPr>
              <a:t> </a:t>
            </a:r>
            <a:r>
              <a:rPr lang="en-ID" sz="2000" dirty="0" err="1">
                <a:solidFill>
                  <a:schemeClr val="bg1"/>
                </a:solidFill>
                <a:effectLst/>
              </a:rPr>
              <a:t>udang</a:t>
            </a:r>
            <a:r>
              <a:rPr lang="en-ID" sz="2000" dirty="0">
                <a:solidFill>
                  <a:schemeClr val="bg1"/>
                </a:solidFill>
                <a:effectLst/>
              </a:rPr>
              <a:t> </a:t>
            </a:r>
            <a:r>
              <a:rPr lang="en-ID" sz="2000" dirty="0" err="1">
                <a:solidFill>
                  <a:schemeClr val="bg1"/>
                </a:solidFill>
                <a:effectLst/>
              </a:rPr>
              <a:t>vaname</a:t>
            </a:r>
            <a:r>
              <a:rPr lang="en-ID" sz="2000" dirty="0">
                <a:solidFill>
                  <a:schemeClr val="bg1"/>
                </a:solidFill>
                <a:effectLst/>
              </a:rPr>
              <a:t>. </a:t>
            </a:r>
            <a:r>
              <a:rPr lang="en-ID" sz="2000" dirty="0" err="1">
                <a:solidFill>
                  <a:schemeClr val="bg1"/>
                </a:solidFill>
                <a:effectLst/>
              </a:rPr>
              <a:t>Pelatihan</a:t>
            </a:r>
            <a:r>
              <a:rPr lang="en-ID" sz="2000" dirty="0">
                <a:solidFill>
                  <a:schemeClr val="bg1"/>
                </a:solidFill>
                <a:effectLst/>
              </a:rPr>
              <a:t> yang </a:t>
            </a:r>
            <a:r>
              <a:rPr lang="en-ID" sz="2000" dirty="0" err="1">
                <a:solidFill>
                  <a:schemeClr val="bg1"/>
                </a:solidFill>
                <a:effectLst/>
              </a:rPr>
              <a:t>inklusif</a:t>
            </a:r>
            <a:r>
              <a:rPr lang="en-ID" sz="2000" dirty="0">
                <a:solidFill>
                  <a:schemeClr val="bg1"/>
                </a:solidFill>
                <a:effectLst/>
              </a:rPr>
              <a:t> dan </a:t>
            </a:r>
            <a:r>
              <a:rPr lang="en-ID" sz="2000" dirty="0" err="1">
                <a:solidFill>
                  <a:schemeClr val="bg1"/>
                </a:solidFill>
                <a:effectLst/>
              </a:rPr>
              <a:t>aksesibel</a:t>
            </a:r>
            <a:r>
              <a:rPr lang="en-ID" sz="2000" dirty="0">
                <a:solidFill>
                  <a:schemeClr val="bg1"/>
                </a:solidFill>
                <a:effectLst/>
              </a:rPr>
              <a:t> sangat </a:t>
            </a:r>
            <a:r>
              <a:rPr lang="en-ID" sz="2000" dirty="0" err="1">
                <a:solidFill>
                  <a:schemeClr val="bg1"/>
                </a:solidFill>
                <a:effectLst/>
              </a:rPr>
              <a:t>penting</a:t>
            </a:r>
            <a:r>
              <a:rPr lang="en-ID" sz="2000" dirty="0">
                <a:solidFill>
                  <a:schemeClr val="bg1"/>
                </a:solidFill>
                <a:effectLst/>
              </a:rPr>
              <a:t> </a:t>
            </a:r>
            <a:r>
              <a:rPr lang="en-ID" sz="2000" dirty="0" err="1">
                <a:solidFill>
                  <a:schemeClr val="bg1"/>
                </a:solidFill>
                <a:effectLst/>
              </a:rPr>
              <a:t>untuk</a:t>
            </a:r>
            <a:r>
              <a:rPr lang="en-ID" sz="2000" dirty="0">
                <a:solidFill>
                  <a:schemeClr val="bg1"/>
                </a:solidFill>
                <a:effectLst/>
              </a:rPr>
              <a:t> </a:t>
            </a:r>
            <a:r>
              <a:rPr lang="en-ID" sz="2000" dirty="0" err="1">
                <a:solidFill>
                  <a:schemeClr val="bg1"/>
                </a:solidFill>
                <a:effectLst/>
              </a:rPr>
              <a:t>meningkatkan</a:t>
            </a:r>
            <a:r>
              <a:rPr lang="en-ID" sz="2000" dirty="0">
                <a:solidFill>
                  <a:schemeClr val="bg1"/>
                </a:solidFill>
                <a:effectLst/>
              </a:rPr>
              <a:t> </a:t>
            </a:r>
            <a:r>
              <a:rPr lang="en-ID" sz="2000" dirty="0" err="1">
                <a:solidFill>
                  <a:schemeClr val="bg1"/>
                </a:solidFill>
                <a:effectLst/>
              </a:rPr>
              <a:t>keterampilan</a:t>
            </a:r>
            <a:r>
              <a:rPr lang="en-ID" sz="2000" dirty="0">
                <a:solidFill>
                  <a:schemeClr val="bg1"/>
                </a:solidFill>
                <a:effectLst/>
              </a:rPr>
              <a:t> dan </a:t>
            </a:r>
            <a:r>
              <a:rPr lang="en-ID" sz="2000" dirty="0" err="1">
                <a:solidFill>
                  <a:schemeClr val="bg1"/>
                </a:solidFill>
                <a:effectLst/>
              </a:rPr>
              <a:t>pengetahuan</a:t>
            </a:r>
            <a:r>
              <a:rPr lang="en-ID" sz="2000" dirty="0">
                <a:solidFill>
                  <a:schemeClr val="bg1"/>
                </a:solidFill>
                <a:effectLst/>
              </a:rPr>
              <a:t> </a:t>
            </a:r>
            <a:r>
              <a:rPr lang="en-ID" sz="2000" dirty="0" err="1">
                <a:solidFill>
                  <a:schemeClr val="bg1"/>
                </a:solidFill>
                <a:effectLst/>
              </a:rPr>
              <a:t>mereka</a:t>
            </a:r>
            <a:r>
              <a:rPr lang="en-ID" sz="2000" dirty="0">
                <a:solidFill>
                  <a:schemeClr val="bg1"/>
                </a:solidFill>
                <a:effectLst/>
              </a:rPr>
              <a:t>.</a:t>
            </a:r>
          </a:p>
          <a:p>
            <a:pPr>
              <a:buFont typeface="+mj-lt"/>
              <a:buAutoNum type="arabicPeriod"/>
            </a:pPr>
            <a:r>
              <a:rPr lang="en-ID" sz="2000" b="1" dirty="0">
                <a:solidFill>
                  <a:schemeClr val="accent2"/>
                </a:solidFill>
                <a:effectLst/>
              </a:rPr>
              <a:t>Kesehatan dan </a:t>
            </a:r>
            <a:r>
              <a:rPr lang="en-ID" sz="2000" b="1" dirty="0" err="1">
                <a:solidFill>
                  <a:schemeClr val="accent2"/>
                </a:solidFill>
                <a:effectLst/>
              </a:rPr>
              <a:t>keselamatan</a:t>
            </a:r>
            <a:r>
              <a:rPr lang="en-ID" sz="2000" b="1" dirty="0">
                <a:solidFill>
                  <a:schemeClr val="accent2"/>
                </a:solidFill>
                <a:effectLst/>
              </a:rPr>
              <a:t> </a:t>
            </a:r>
            <a:r>
              <a:rPr lang="en-ID" sz="2000" b="1" dirty="0" err="1">
                <a:solidFill>
                  <a:schemeClr val="accent2"/>
                </a:solidFill>
                <a:effectLst/>
              </a:rPr>
              <a:t>kerja</a:t>
            </a:r>
            <a:r>
              <a:rPr lang="en-ID" sz="2000" dirty="0">
                <a:solidFill>
                  <a:schemeClr val="bg1"/>
                </a:solidFill>
                <a:effectLst/>
              </a:rPr>
              <a:t>: </a:t>
            </a:r>
            <a:r>
              <a:rPr lang="en-ID" sz="2000" dirty="0" err="1">
                <a:solidFill>
                  <a:schemeClr val="bg1"/>
                </a:solidFill>
                <a:effectLst/>
              </a:rPr>
              <a:t>Pekerja</a:t>
            </a:r>
            <a:r>
              <a:rPr lang="en-ID" sz="2000" dirty="0">
                <a:solidFill>
                  <a:schemeClr val="bg1"/>
                </a:solidFill>
                <a:effectLst/>
              </a:rPr>
              <a:t> </a:t>
            </a:r>
            <a:r>
              <a:rPr lang="en-ID" sz="2000" dirty="0" err="1">
                <a:solidFill>
                  <a:schemeClr val="bg1"/>
                </a:solidFill>
                <a:effectLst/>
              </a:rPr>
              <a:t>dalam</a:t>
            </a:r>
            <a:r>
              <a:rPr lang="en-ID" sz="2000" dirty="0">
                <a:solidFill>
                  <a:schemeClr val="bg1"/>
                </a:solidFill>
                <a:effectLst/>
              </a:rPr>
              <a:t> </a:t>
            </a:r>
            <a:r>
              <a:rPr lang="en-ID" sz="2000" dirty="0" err="1">
                <a:solidFill>
                  <a:schemeClr val="bg1"/>
                </a:solidFill>
                <a:effectLst/>
              </a:rPr>
              <a:t>budidaya</a:t>
            </a:r>
            <a:r>
              <a:rPr lang="en-ID" sz="2000" dirty="0">
                <a:solidFill>
                  <a:schemeClr val="bg1"/>
                </a:solidFill>
                <a:effectLst/>
              </a:rPr>
              <a:t> </a:t>
            </a:r>
            <a:r>
              <a:rPr lang="en-ID" sz="2000" dirty="0" err="1">
                <a:solidFill>
                  <a:schemeClr val="bg1"/>
                </a:solidFill>
                <a:effectLst/>
              </a:rPr>
              <a:t>udang</a:t>
            </a:r>
            <a:r>
              <a:rPr lang="en-ID" sz="2000" dirty="0">
                <a:solidFill>
                  <a:schemeClr val="bg1"/>
                </a:solidFill>
                <a:effectLst/>
              </a:rPr>
              <a:t> </a:t>
            </a:r>
            <a:r>
              <a:rPr lang="en-ID" sz="2000" dirty="0" err="1">
                <a:solidFill>
                  <a:schemeClr val="bg1"/>
                </a:solidFill>
                <a:effectLst/>
              </a:rPr>
              <a:t>vaname</a:t>
            </a:r>
            <a:r>
              <a:rPr lang="en-ID" sz="2000" dirty="0">
                <a:solidFill>
                  <a:schemeClr val="bg1"/>
                </a:solidFill>
                <a:effectLst/>
              </a:rPr>
              <a:t>, </a:t>
            </a:r>
            <a:r>
              <a:rPr lang="en-ID" sz="2000" dirty="0" err="1">
                <a:solidFill>
                  <a:schemeClr val="bg1"/>
                </a:solidFill>
                <a:effectLst/>
              </a:rPr>
              <a:t>terutama</a:t>
            </a:r>
            <a:r>
              <a:rPr lang="en-ID" sz="2000" dirty="0">
                <a:solidFill>
                  <a:schemeClr val="bg1"/>
                </a:solidFill>
                <a:effectLst/>
              </a:rPr>
              <a:t> </a:t>
            </a:r>
            <a:r>
              <a:rPr lang="en-ID" sz="2000" dirty="0" err="1">
                <a:solidFill>
                  <a:schemeClr val="bg1"/>
                </a:solidFill>
                <a:effectLst/>
              </a:rPr>
              <a:t>perempuan</a:t>
            </a:r>
            <a:r>
              <a:rPr lang="en-ID" sz="2000" dirty="0">
                <a:solidFill>
                  <a:schemeClr val="bg1"/>
                </a:solidFill>
                <a:effectLst/>
              </a:rPr>
              <a:t> dan </a:t>
            </a:r>
            <a:r>
              <a:rPr lang="en-ID" sz="2000" dirty="0" err="1">
                <a:solidFill>
                  <a:schemeClr val="bg1"/>
                </a:solidFill>
                <a:effectLst/>
              </a:rPr>
              <a:t>penyandang</a:t>
            </a:r>
            <a:r>
              <a:rPr lang="en-ID" sz="2000" dirty="0">
                <a:solidFill>
                  <a:schemeClr val="bg1"/>
                </a:solidFill>
                <a:effectLst/>
              </a:rPr>
              <a:t> </a:t>
            </a:r>
            <a:r>
              <a:rPr lang="en-ID" sz="2000" dirty="0" err="1">
                <a:solidFill>
                  <a:schemeClr val="bg1"/>
                </a:solidFill>
                <a:effectLst/>
              </a:rPr>
              <a:t>disabilitas</a:t>
            </a:r>
            <a:r>
              <a:rPr lang="en-ID" sz="2000" dirty="0">
                <a:solidFill>
                  <a:schemeClr val="bg1"/>
                </a:solidFill>
                <a:effectLst/>
              </a:rPr>
              <a:t>, </a:t>
            </a:r>
            <a:r>
              <a:rPr lang="en-ID" sz="2000" dirty="0" err="1">
                <a:solidFill>
                  <a:schemeClr val="bg1"/>
                </a:solidFill>
                <a:effectLst/>
              </a:rPr>
              <a:t>mungkin</a:t>
            </a:r>
            <a:r>
              <a:rPr lang="en-ID" sz="2000" dirty="0">
                <a:solidFill>
                  <a:schemeClr val="bg1"/>
                </a:solidFill>
                <a:effectLst/>
              </a:rPr>
              <a:t> </a:t>
            </a:r>
            <a:r>
              <a:rPr lang="en-ID" sz="2000" dirty="0" err="1">
                <a:solidFill>
                  <a:schemeClr val="bg1"/>
                </a:solidFill>
                <a:effectLst/>
              </a:rPr>
              <a:t>menghadapi</a:t>
            </a:r>
            <a:r>
              <a:rPr lang="en-ID" sz="2000" dirty="0">
                <a:solidFill>
                  <a:schemeClr val="bg1"/>
                </a:solidFill>
                <a:effectLst/>
              </a:rPr>
              <a:t> </a:t>
            </a:r>
            <a:r>
              <a:rPr lang="en-ID" sz="2000" dirty="0" err="1">
                <a:solidFill>
                  <a:schemeClr val="bg1"/>
                </a:solidFill>
                <a:effectLst/>
              </a:rPr>
              <a:t>risiko</a:t>
            </a:r>
            <a:r>
              <a:rPr lang="en-ID" sz="2000" dirty="0">
                <a:solidFill>
                  <a:schemeClr val="bg1"/>
                </a:solidFill>
                <a:effectLst/>
              </a:rPr>
              <a:t> </a:t>
            </a:r>
            <a:r>
              <a:rPr lang="en-ID" sz="2000" dirty="0" err="1">
                <a:solidFill>
                  <a:schemeClr val="bg1"/>
                </a:solidFill>
                <a:effectLst/>
              </a:rPr>
              <a:t>kesehatan</a:t>
            </a:r>
            <a:r>
              <a:rPr lang="en-ID" sz="2000" dirty="0">
                <a:solidFill>
                  <a:schemeClr val="bg1"/>
                </a:solidFill>
                <a:effectLst/>
              </a:rPr>
              <a:t> dan </a:t>
            </a:r>
            <a:r>
              <a:rPr lang="en-ID" sz="2000" dirty="0" err="1">
                <a:solidFill>
                  <a:schemeClr val="bg1"/>
                </a:solidFill>
                <a:effectLst/>
              </a:rPr>
              <a:t>keselamatan</a:t>
            </a:r>
            <a:r>
              <a:rPr lang="en-ID" sz="2000" dirty="0">
                <a:solidFill>
                  <a:schemeClr val="bg1"/>
                </a:solidFill>
                <a:effectLst/>
              </a:rPr>
              <a:t> yang </a:t>
            </a:r>
            <a:r>
              <a:rPr lang="en-ID" sz="2000" dirty="0" err="1">
                <a:solidFill>
                  <a:schemeClr val="bg1"/>
                </a:solidFill>
                <a:effectLst/>
              </a:rPr>
              <a:t>lebih</a:t>
            </a:r>
            <a:r>
              <a:rPr lang="en-ID" sz="2000" dirty="0">
                <a:solidFill>
                  <a:schemeClr val="bg1"/>
                </a:solidFill>
                <a:effectLst/>
              </a:rPr>
              <a:t> </a:t>
            </a:r>
            <a:r>
              <a:rPr lang="en-ID" sz="2000" dirty="0" err="1">
                <a:solidFill>
                  <a:schemeClr val="bg1"/>
                </a:solidFill>
                <a:effectLst/>
              </a:rPr>
              <a:t>tinggi</a:t>
            </a:r>
            <a:r>
              <a:rPr lang="en-ID" sz="2000" dirty="0">
                <a:solidFill>
                  <a:schemeClr val="bg1"/>
                </a:solidFill>
                <a:effectLst/>
              </a:rPr>
              <a:t>. </a:t>
            </a:r>
            <a:r>
              <a:rPr lang="en-ID" sz="2000" dirty="0" err="1">
                <a:solidFill>
                  <a:schemeClr val="bg1"/>
                </a:solidFill>
                <a:effectLst/>
              </a:rPr>
              <a:t>Penting</a:t>
            </a:r>
            <a:r>
              <a:rPr lang="en-ID" sz="2000" dirty="0">
                <a:solidFill>
                  <a:schemeClr val="bg1"/>
                </a:solidFill>
                <a:effectLst/>
              </a:rPr>
              <a:t> </a:t>
            </a:r>
            <a:r>
              <a:rPr lang="en-ID" sz="2000" dirty="0" err="1">
                <a:solidFill>
                  <a:schemeClr val="bg1"/>
                </a:solidFill>
                <a:effectLst/>
              </a:rPr>
              <a:t>untuk</a:t>
            </a:r>
            <a:r>
              <a:rPr lang="en-ID" sz="2000" dirty="0">
                <a:solidFill>
                  <a:schemeClr val="bg1"/>
                </a:solidFill>
                <a:effectLst/>
              </a:rPr>
              <a:t> </a:t>
            </a:r>
            <a:r>
              <a:rPr lang="en-ID" sz="2000" dirty="0" err="1">
                <a:solidFill>
                  <a:schemeClr val="bg1"/>
                </a:solidFill>
                <a:effectLst/>
              </a:rPr>
              <a:t>memastikan</a:t>
            </a:r>
            <a:r>
              <a:rPr lang="en-ID" sz="2000" dirty="0">
                <a:solidFill>
                  <a:schemeClr val="bg1"/>
                </a:solidFill>
                <a:effectLst/>
              </a:rPr>
              <a:t> </a:t>
            </a:r>
            <a:r>
              <a:rPr lang="en-ID" sz="2000" dirty="0" err="1">
                <a:solidFill>
                  <a:schemeClr val="bg1"/>
                </a:solidFill>
                <a:effectLst/>
              </a:rPr>
              <a:t>bahwa</a:t>
            </a:r>
            <a:r>
              <a:rPr lang="en-ID" sz="2000" dirty="0">
                <a:solidFill>
                  <a:schemeClr val="bg1"/>
                </a:solidFill>
                <a:effectLst/>
              </a:rPr>
              <a:t> </a:t>
            </a:r>
            <a:r>
              <a:rPr lang="en-ID" sz="2000" dirty="0" err="1">
                <a:solidFill>
                  <a:schemeClr val="bg1"/>
                </a:solidFill>
                <a:effectLst/>
              </a:rPr>
              <a:t>tempat</a:t>
            </a:r>
            <a:r>
              <a:rPr lang="en-ID" sz="2000" dirty="0">
                <a:solidFill>
                  <a:schemeClr val="bg1"/>
                </a:solidFill>
                <a:effectLst/>
              </a:rPr>
              <a:t> </a:t>
            </a:r>
            <a:r>
              <a:rPr lang="en-ID" sz="2000" dirty="0" err="1">
                <a:solidFill>
                  <a:schemeClr val="bg1"/>
                </a:solidFill>
                <a:effectLst/>
              </a:rPr>
              <a:t>kerja</a:t>
            </a:r>
            <a:r>
              <a:rPr lang="en-ID" sz="2000" dirty="0">
                <a:solidFill>
                  <a:schemeClr val="bg1"/>
                </a:solidFill>
                <a:effectLst/>
              </a:rPr>
              <a:t> </a:t>
            </a:r>
            <a:r>
              <a:rPr lang="en-ID" sz="2000" dirty="0" err="1">
                <a:solidFill>
                  <a:schemeClr val="bg1"/>
                </a:solidFill>
                <a:effectLst/>
              </a:rPr>
              <a:t>aman</a:t>
            </a:r>
            <a:r>
              <a:rPr lang="en-ID" sz="2000" dirty="0">
                <a:solidFill>
                  <a:schemeClr val="bg1"/>
                </a:solidFill>
                <a:effectLst/>
              </a:rPr>
              <a:t> dan </a:t>
            </a:r>
            <a:r>
              <a:rPr lang="en-ID" sz="2000" dirty="0" err="1">
                <a:solidFill>
                  <a:schemeClr val="bg1"/>
                </a:solidFill>
                <a:effectLst/>
              </a:rPr>
              <a:t>sehat</a:t>
            </a:r>
            <a:r>
              <a:rPr lang="en-ID" sz="2000" dirty="0">
                <a:solidFill>
                  <a:schemeClr val="bg1"/>
                </a:solidFill>
                <a:effectLst/>
              </a:rPr>
              <a:t> </a:t>
            </a:r>
            <a:r>
              <a:rPr lang="en-ID" sz="2000" dirty="0" err="1">
                <a:solidFill>
                  <a:schemeClr val="bg1"/>
                </a:solidFill>
                <a:effectLst/>
              </a:rPr>
              <a:t>bagi</a:t>
            </a:r>
            <a:r>
              <a:rPr lang="en-ID" sz="2000" dirty="0">
                <a:solidFill>
                  <a:schemeClr val="bg1"/>
                </a:solidFill>
                <a:effectLst/>
              </a:rPr>
              <a:t> </a:t>
            </a:r>
            <a:r>
              <a:rPr lang="en-ID" sz="2000" dirty="0" err="1">
                <a:solidFill>
                  <a:schemeClr val="bg1"/>
                </a:solidFill>
                <a:effectLst/>
              </a:rPr>
              <a:t>semua</a:t>
            </a:r>
            <a:r>
              <a:rPr lang="en-ID" sz="2000" dirty="0">
                <a:solidFill>
                  <a:schemeClr val="bg1"/>
                </a:solidFill>
                <a:effectLst/>
              </a:rPr>
              <a:t> </a:t>
            </a:r>
            <a:r>
              <a:rPr lang="en-ID" sz="2000" dirty="0" err="1">
                <a:solidFill>
                  <a:schemeClr val="bg1"/>
                </a:solidFill>
                <a:effectLst/>
              </a:rPr>
              <a:t>pekerja</a:t>
            </a:r>
            <a:r>
              <a:rPr lang="en-ID" sz="2000" dirty="0">
                <a:solidFill>
                  <a:schemeClr val="bg1"/>
                </a:solidFill>
                <a:effectLst/>
              </a:rPr>
              <a:t>.</a:t>
            </a:r>
          </a:p>
          <a:p>
            <a:pPr>
              <a:buFont typeface="+mj-lt"/>
              <a:buAutoNum type="arabicPeriod"/>
            </a:pPr>
            <a:r>
              <a:rPr lang="en-ID" sz="2000" b="1" dirty="0" err="1">
                <a:solidFill>
                  <a:schemeClr val="accent2"/>
                </a:solidFill>
                <a:effectLst/>
              </a:rPr>
              <a:t>Partisipasi</a:t>
            </a:r>
            <a:r>
              <a:rPr lang="en-ID" sz="2000" b="1" dirty="0">
                <a:solidFill>
                  <a:schemeClr val="accent2"/>
                </a:solidFill>
                <a:effectLst/>
              </a:rPr>
              <a:t> </a:t>
            </a:r>
            <a:r>
              <a:rPr lang="en-ID" sz="2000" b="1" dirty="0" err="1">
                <a:solidFill>
                  <a:schemeClr val="accent2"/>
                </a:solidFill>
                <a:effectLst/>
              </a:rPr>
              <a:t>dalam</a:t>
            </a:r>
            <a:r>
              <a:rPr lang="en-ID" sz="2000" b="1" dirty="0">
                <a:solidFill>
                  <a:schemeClr val="accent2"/>
                </a:solidFill>
                <a:effectLst/>
              </a:rPr>
              <a:t> </a:t>
            </a:r>
            <a:r>
              <a:rPr lang="en-ID" sz="2000" b="1" dirty="0" err="1">
                <a:solidFill>
                  <a:schemeClr val="accent2"/>
                </a:solidFill>
                <a:effectLst/>
              </a:rPr>
              <a:t>pengambilan</a:t>
            </a:r>
            <a:r>
              <a:rPr lang="en-ID" sz="2000" b="1" dirty="0">
                <a:solidFill>
                  <a:schemeClr val="accent2"/>
                </a:solidFill>
                <a:effectLst/>
              </a:rPr>
              <a:t> </a:t>
            </a:r>
            <a:r>
              <a:rPr lang="en-ID" sz="2000" b="1" dirty="0" err="1">
                <a:solidFill>
                  <a:schemeClr val="accent2"/>
                </a:solidFill>
                <a:effectLst/>
              </a:rPr>
              <a:t>keputusan</a:t>
            </a:r>
            <a:r>
              <a:rPr lang="en-ID" sz="2000" dirty="0">
                <a:solidFill>
                  <a:schemeClr val="bg1"/>
                </a:solidFill>
                <a:effectLst/>
              </a:rPr>
              <a:t>: </a:t>
            </a:r>
            <a:r>
              <a:rPr lang="en-ID" sz="2000" dirty="0" err="1">
                <a:solidFill>
                  <a:schemeClr val="bg1"/>
                </a:solidFill>
                <a:effectLst/>
              </a:rPr>
              <a:t>Kelompok-kelompok</a:t>
            </a:r>
            <a:r>
              <a:rPr lang="en-ID" sz="2000" dirty="0">
                <a:solidFill>
                  <a:schemeClr val="bg1"/>
                </a:solidFill>
                <a:effectLst/>
              </a:rPr>
              <a:t> </a:t>
            </a:r>
            <a:r>
              <a:rPr lang="en-ID" sz="2000" dirty="0" err="1">
                <a:solidFill>
                  <a:schemeClr val="bg1"/>
                </a:solidFill>
                <a:effectLst/>
              </a:rPr>
              <a:t>ini</a:t>
            </a:r>
            <a:r>
              <a:rPr lang="en-ID" sz="2000" dirty="0">
                <a:solidFill>
                  <a:schemeClr val="bg1"/>
                </a:solidFill>
                <a:effectLst/>
              </a:rPr>
              <a:t> </a:t>
            </a:r>
            <a:r>
              <a:rPr lang="en-ID" sz="2000" dirty="0" err="1">
                <a:solidFill>
                  <a:schemeClr val="bg1"/>
                </a:solidFill>
                <a:effectLst/>
              </a:rPr>
              <a:t>sering</a:t>
            </a:r>
            <a:r>
              <a:rPr lang="en-ID" sz="2000" dirty="0">
                <a:solidFill>
                  <a:schemeClr val="bg1"/>
                </a:solidFill>
                <a:effectLst/>
              </a:rPr>
              <a:t> kali </a:t>
            </a:r>
            <a:r>
              <a:rPr lang="en-ID" sz="2000" dirty="0" err="1">
                <a:solidFill>
                  <a:schemeClr val="bg1"/>
                </a:solidFill>
                <a:effectLst/>
              </a:rPr>
              <a:t>tidak</a:t>
            </a:r>
            <a:r>
              <a:rPr lang="en-ID" sz="2000" dirty="0">
                <a:solidFill>
                  <a:schemeClr val="bg1"/>
                </a:solidFill>
                <a:effectLst/>
              </a:rPr>
              <a:t> </a:t>
            </a:r>
            <a:r>
              <a:rPr lang="en-ID" sz="2000" dirty="0" err="1">
                <a:solidFill>
                  <a:schemeClr val="bg1"/>
                </a:solidFill>
                <a:effectLst/>
              </a:rPr>
              <a:t>terlibat</a:t>
            </a:r>
            <a:r>
              <a:rPr lang="en-ID" sz="2000" dirty="0">
                <a:solidFill>
                  <a:schemeClr val="bg1"/>
                </a:solidFill>
                <a:effectLst/>
              </a:rPr>
              <a:t> </a:t>
            </a:r>
            <a:r>
              <a:rPr lang="en-ID" sz="2000" dirty="0" err="1">
                <a:solidFill>
                  <a:schemeClr val="bg1"/>
                </a:solidFill>
                <a:effectLst/>
              </a:rPr>
              <a:t>dalam</a:t>
            </a:r>
            <a:r>
              <a:rPr lang="en-ID" sz="2000" dirty="0">
                <a:solidFill>
                  <a:schemeClr val="bg1"/>
                </a:solidFill>
                <a:effectLst/>
              </a:rPr>
              <a:t> </a:t>
            </a:r>
            <a:r>
              <a:rPr lang="en-ID" sz="2000" dirty="0" err="1">
                <a:solidFill>
                  <a:schemeClr val="bg1"/>
                </a:solidFill>
                <a:effectLst/>
              </a:rPr>
              <a:t>pengambilan</a:t>
            </a:r>
            <a:r>
              <a:rPr lang="en-ID" sz="2000" dirty="0">
                <a:solidFill>
                  <a:schemeClr val="bg1"/>
                </a:solidFill>
                <a:effectLst/>
              </a:rPr>
              <a:t> </a:t>
            </a:r>
            <a:r>
              <a:rPr lang="en-ID" sz="2000" dirty="0" err="1">
                <a:solidFill>
                  <a:schemeClr val="bg1"/>
                </a:solidFill>
                <a:effectLst/>
              </a:rPr>
              <a:t>keputusan</a:t>
            </a:r>
            <a:r>
              <a:rPr lang="en-ID" sz="2000" dirty="0">
                <a:solidFill>
                  <a:schemeClr val="bg1"/>
                </a:solidFill>
                <a:effectLst/>
              </a:rPr>
              <a:t> yang </a:t>
            </a:r>
            <a:r>
              <a:rPr lang="en-ID" sz="2000" dirty="0" err="1">
                <a:solidFill>
                  <a:schemeClr val="bg1"/>
                </a:solidFill>
                <a:effectLst/>
              </a:rPr>
              <a:t>berkaitan</a:t>
            </a:r>
            <a:r>
              <a:rPr lang="en-ID" sz="2000" dirty="0">
                <a:solidFill>
                  <a:schemeClr val="bg1"/>
                </a:solidFill>
                <a:effectLst/>
              </a:rPr>
              <a:t> </a:t>
            </a:r>
            <a:r>
              <a:rPr lang="en-ID" sz="2000" dirty="0" err="1">
                <a:solidFill>
                  <a:schemeClr val="bg1"/>
                </a:solidFill>
                <a:effectLst/>
              </a:rPr>
              <a:t>dengan</a:t>
            </a:r>
            <a:r>
              <a:rPr lang="en-ID" sz="2000" dirty="0">
                <a:solidFill>
                  <a:schemeClr val="bg1"/>
                </a:solidFill>
                <a:effectLst/>
              </a:rPr>
              <a:t> </a:t>
            </a:r>
            <a:r>
              <a:rPr lang="en-ID" sz="2000" dirty="0" err="1">
                <a:solidFill>
                  <a:schemeClr val="bg1"/>
                </a:solidFill>
                <a:effectLst/>
              </a:rPr>
              <a:t>budidaya</a:t>
            </a:r>
            <a:r>
              <a:rPr lang="en-ID" sz="2000" dirty="0">
                <a:solidFill>
                  <a:schemeClr val="bg1"/>
                </a:solidFill>
                <a:effectLst/>
              </a:rPr>
              <a:t> </a:t>
            </a:r>
            <a:r>
              <a:rPr lang="en-ID" sz="2000" dirty="0" err="1">
                <a:solidFill>
                  <a:schemeClr val="bg1"/>
                </a:solidFill>
                <a:effectLst/>
              </a:rPr>
              <a:t>udang</a:t>
            </a:r>
            <a:r>
              <a:rPr lang="en-ID" sz="2000" dirty="0">
                <a:solidFill>
                  <a:schemeClr val="bg1"/>
                </a:solidFill>
                <a:effectLst/>
              </a:rPr>
              <a:t> </a:t>
            </a:r>
            <a:r>
              <a:rPr lang="en-ID" sz="2000" dirty="0" err="1">
                <a:solidFill>
                  <a:schemeClr val="bg1"/>
                </a:solidFill>
                <a:effectLst/>
              </a:rPr>
              <a:t>vaname</a:t>
            </a:r>
            <a:r>
              <a:rPr lang="en-ID" sz="2000" dirty="0">
                <a:solidFill>
                  <a:schemeClr val="bg1"/>
                </a:solidFill>
                <a:effectLst/>
              </a:rPr>
              <a:t>. </a:t>
            </a:r>
            <a:r>
              <a:rPr lang="en-ID" sz="2000" dirty="0" err="1">
                <a:solidFill>
                  <a:schemeClr val="bg1"/>
                </a:solidFill>
                <a:effectLst/>
              </a:rPr>
              <a:t>Meningkatkan</a:t>
            </a:r>
            <a:r>
              <a:rPr lang="en-ID" sz="2000" dirty="0">
                <a:solidFill>
                  <a:schemeClr val="bg1"/>
                </a:solidFill>
                <a:effectLst/>
              </a:rPr>
              <a:t> </a:t>
            </a:r>
            <a:r>
              <a:rPr lang="en-ID" sz="2000" dirty="0" err="1">
                <a:solidFill>
                  <a:schemeClr val="bg1"/>
                </a:solidFill>
                <a:effectLst/>
              </a:rPr>
              <a:t>partisipasi</a:t>
            </a:r>
            <a:r>
              <a:rPr lang="en-ID" sz="2000" dirty="0">
                <a:solidFill>
                  <a:schemeClr val="bg1"/>
                </a:solidFill>
                <a:effectLst/>
              </a:rPr>
              <a:t> </a:t>
            </a:r>
            <a:r>
              <a:rPr lang="en-ID" sz="2000" dirty="0" err="1">
                <a:solidFill>
                  <a:schemeClr val="bg1"/>
                </a:solidFill>
                <a:effectLst/>
              </a:rPr>
              <a:t>mereka</a:t>
            </a:r>
            <a:r>
              <a:rPr lang="en-ID" sz="2000" dirty="0">
                <a:solidFill>
                  <a:schemeClr val="bg1"/>
                </a:solidFill>
                <a:effectLst/>
              </a:rPr>
              <a:t> </a:t>
            </a:r>
            <a:r>
              <a:rPr lang="en-ID" sz="2000" dirty="0" err="1">
                <a:solidFill>
                  <a:schemeClr val="bg1"/>
                </a:solidFill>
                <a:effectLst/>
              </a:rPr>
              <a:t>dalam</a:t>
            </a:r>
            <a:r>
              <a:rPr lang="en-ID" sz="2000" dirty="0">
                <a:solidFill>
                  <a:schemeClr val="bg1"/>
                </a:solidFill>
                <a:effectLst/>
              </a:rPr>
              <a:t> proses </a:t>
            </a:r>
            <a:r>
              <a:rPr lang="en-ID" sz="2000" dirty="0" err="1">
                <a:solidFill>
                  <a:schemeClr val="bg1"/>
                </a:solidFill>
                <a:effectLst/>
              </a:rPr>
              <a:t>pengambilan</a:t>
            </a:r>
            <a:r>
              <a:rPr lang="en-ID" sz="2000" dirty="0">
                <a:solidFill>
                  <a:schemeClr val="bg1"/>
                </a:solidFill>
                <a:effectLst/>
              </a:rPr>
              <a:t> </a:t>
            </a:r>
            <a:r>
              <a:rPr lang="en-ID" sz="2000" dirty="0" err="1">
                <a:solidFill>
                  <a:schemeClr val="bg1"/>
                </a:solidFill>
                <a:effectLst/>
              </a:rPr>
              <a:t>keputusan</a:t>
            </a:r>
            <a:r>
              <a:rPr lang="en-ID" sz="2000" dirty="0">
                <a:solidFill>
                  <a:schemeClr val="bg1"/>
                </a:solidFill>
                <a:effectLst/>
              </a:rPr>
              <a:t> </a:t>
            </a:r>
            <a:r>
              <a:rPr lang="en-ID" sz="2000" dirty="0" err="1">
                <a:solidFill>
                  <a:schemeClr val="bg1"/>
                </a:solidFill>
                <a:effectLst/>
              </a:rPr>
              <a:t>dapat</a:t>
            </a:r>
            <a:r>
              <a:rPr lang="en-ID" sz="2000" dirty="0">
                <a:solidFill>
                  <a:schemeClr val="bg1"/>
                </a:solidFill>
                <a:effectLst/>
              </a:rPr>
              <a:t> </a:t>
            </a:r>
            <a:r>
              <a:rPr lang="en-ID" sz="2000" dirty="0" err="1">
                <a:solidFill>
                  <a:schemeClr val="bg1"/>
                </a:solidFill>
                <a:effectLst/>
              </a:rPr>
              <a:t>membantu</a:t>
            </a:r>
            <a:r>
              <a:rPr lang="en-ID" sz="2000" dirty="0">
                <a:solidFill>
                  <a:schemeClr val="bg1"/>
                </a:solidFill>
                <a:effectLst/>
              </a:rPr>
              <a:t> </a:t>
            </a:r>
            <a:r>
              <a:rPr lang="en-ID" sz="2000" dirty="0" err="1">
                <a:solidFill>
                  <a:schemeClr val="bg1"/>
                </a:solidFill>
                <a:effectLst/>
              </a:rPr>
              <a:t>menciptakan</a:t>
            </a:r>
            <a:r>
              <a:rPr lang="en-ID" sz="2000" dirty="0">
                <a:solidFill>
                  <a:schemeClr val="bg1"/>
                </a:solidFill>
                <a:effectLst/>
              </a:rPr>
              <a:t> </a:t>
            </a:r>
            <a:r>
              <a:rPr lang="en-ID" sz="2000" dirty="0" err="1">
                <a:solidFill>
                  <a:schemeClr val="bg1"/>
                </a:solidFill>
                <a:effectLst/>
              </a:rPr>
              <a:t>lingkungan</a:t>
            </a:r>
            <a:r>
              <a:rPr lang="en-ID" sz="2000" dirty="0">
                <a:solidFill>
                  <a:schemeClr val="bg1"/>
                </a:solidFill>
                <a:effectLst/>
              </a:rPr>
              <a:t> yang </a:t>
            </a:r>
            <a:r>
              <a:rPr lang="en-ID" sz="2000" dirty="0" err="1">
                <a:solidFill>
                  <a:schemeClr val="bg1"/>
                </a:solidFill>
                <a:effectLst/>
              </a:rPr>
              <a:t>lebih</a:t>
            </a:r>
            <a:r>
              <a:rPr lang="en-ID" sz="2000" dirty="0">
                <a:solidFill>
                  <a:schemeClr val="bg1"/>
                </a:solidFill>
                <a:effectLst/>
              </a:rPr>
              <a:t> </a:t>
            </a:r>
            <a:r>
              <a:rPr lang="en-ID" sz="2000" dirty="0" err="1">
                <a:solidFill>
                  <a:schemeClr val="bg1"/>
                </a:solidFill>
                <a:effectLst/>
              </a:rPr>
              <a:t>inklusif</a:t>
            </a:r>
            <a:r>
              <a:rPr lang="en-ID" sz="2000" dirty="0">
                <a:solidFill>
                  <a:schemeClr val="bg1"/>
                </a:solidFill>
                <a:effectLst/>
              </a:rPr>
              <a:t> dan </a:t>
            </a:r>
            <a:r>
              <a:rPr lang="en-ID" sz="2000" dirty="0" err="1">
                <a:solidFill>
                  <a:schemeClr val="bg1"/>
                </a:solidFill>
                <a:effectLst/>
              </a:rPr>
              <a:t>adil</a:t>
            </a:r>
            <a:r>
              <a:rPr lang="en-ID" sz="2000" dirty="0">
                <a:solidFill>
                  <a:schemeClr val="bg1"/>
                </a:solidFill>
                <a:effectLst/>
              </a:rPr>
              <a:t>.</a:t>
            </a:r>
          </a:p>
          <a:p>
            <a:pPr>
              <a:buFont typeface="+mj-lt"/>
              <a:buAutoNum type="arabicPeriod"/>
            </a:pPr>
            <a:r>
              <a:rPr lang="en-ID" sz="2000" b="1" dirty="0" err="1">
                <a:solidFill>
                  <a:schemeClr val="accent2"/>
                </a:solidFill>
                <a:effectLst/>
              </a:rPr>
              <a:t>Kebijakan</a:t>
            </a:r>
            <a:r>
              <a:rPr lang="en-ID" sz="2000" b="1" dirty="0">
                <a:solidFill>
                  <a:schemeClr val="accent2"/>
                </a:solidFill>
                <a:effectLst/>
              </a:rPr>
              <a:t> dan </a:t>
            </a:r>
            <a:r>
              <a:rPr lang="en-ID" sz="2000" b="1" dirty="0" err="1">
                <a:solidFill>
                  <a:schemeClr val="accent2"/>
                </a:solidFill>
                <a:effectLst/>
              </a:rPr>
              <a:t>regulasi</a:t>
            </a:r>
            <a:r>
              <a:rPr lang="en-ID" sz="2000" dirty="0">
                <a:solidFill>
                  <a:schemeClr val="bg1"/>
                </a:solidFill>
                <a:effectLst/>
              </a:rPr>
              <a:t>: </a:t>
            </a:r>
            <a:r>
              <a:rPr lang="en-ID" sz="2000" dirty="0" err="1">
                <a:solidFill>
                  <a:schemeClr val="bg1"/>
                </a:solidFill>
                <a:effectLst/>
              </a:rPr>
              <a:t>Kebijakan</a:t>
            </a:r>
            <a:r>
              <a:rPr lang="en-ID" sz="2000" dirty="0">
                <a:solidFill>
                  <a:schemeClr val="bg1"/>
                </a:solidFill>
                <a:effectLst/>
              </a:rPr>
              <a:t> dan </a:t>
            </a:r>
            <a:r>
              <a:rPr lang="en-ID" sz="2000" dirty="0" err="1">
                <a:solidFill>
                  <a:schemeClr val="bg1"/>
                </a:solidFill>
                <a:effectLst/>
              </a:rPr>
              <a:t>regulasi</a:t>
            </a:r>
            <a:r>
              <a:rPr lang="en-ID" sz="2000" dirty="0">
                <a:solidFill>
                  <a:schemeClr val="bg1"/>
                </a:solidFill>
                <a:effectLst/>
              </a:rPr>
              <a:t> yang </a:t>
            </a:r>
            <a:r>
              <a:rPr lang="en-ID" sz="2000" dirty="0" err="1">
                <a:solidFill>
                  <a:schemeClr val="bg1"/>
                </a:solidFill>
                <a:effectLst/>
              </a:rPr>
              <a:t>ada</a:t>
            </a:r>
            <a:r>
              <a:rPr lang="en-ID" sz="2000" dirty="0">
                <a:solidFill>
                  <a:schemeClr val="bg1"/>
                </a:solidFill>
                <a:effectLst/>
              </a:rPr>
              <a:t> </a:t>
            </a:r>
            <a:r>
              <a:rPr lang="en-ID" sz="2000" dirty="0" err="1">
                <a:solidFill>
                  <a:schemeClr val="bg1"/>
                </a:solidFill>
                <a:effectLst/>
              </a:rPr>
              <a:t>mungkin</a:t>
            </a:r>
            <a:r>
              <a:rPr lang="en-ID" sz="2000" dirty="0">
                <a:solidFill>
                  <a:schemeClr val="bg1"/>
                </a:solidFill>
                <a:effectLst/>
              </a:rPr>
              <a:t> </a:t>
            </a:r>
            <a:r>
              <a:rPr lang="en-ID" sz="2000" dirty="0" err="1">
                <a:solidFill>
                  <a:schemeClr val="bg1"/>
                </a:solidFill>
                <a:effectLst/>
              </a:rPr>
              <a:t>tidak</a:t>
            </a:r>
            <a:r>
              <a:rPr lang="en-ID" sz="2000" dirty="0">
                <a:solidFill>
                  <a:schemeClr val="bg1"/>
                </a:solidFill>
                <a:effectLst/>
              </a:rPr>
              <a:t> </a:t>
            </a:r>
            <a:r>
              <a:rPr lang="en-ID" sz="2000" dirty="0" err="1">
                <a:solidFill>
                  <a:schemeClr val="bg1"/>
                </a:solidFill>
                <a:effectLst/>
              </a:rPr>
              <a:t>selalu</a:t>
            </a:r>
            <a:r>
              <a:rPr lang="en-ID" sz="2000" dirty="0">
                <a:solidFill>
                  <a:schemeClr val="bg1"/>
                </a:solidFill>
                <a:effectLst/>
              </a:rPr>
              <a:t> </a:t>
            </a:r>
            <a:r>
              <a:rPr lang="en-ID" sz="2000" dirty="0" err="1">
                <a:solidFill>
                  <a:schemeClr val="bg1"/>
                </a:solidFill>
                <a:effectLst/>
              </a:rPr>
              <a:t>mendukung</a:t>
            </a:r>
            <a:r>
              <a:rPr lang="en-ID" sz="2000" dirty="0">
                <a:solidFill>
                  <a:schemeClr val="bg1"/>
                </a:solidFill>
                <a:effectLst/>
              </a:rPr>
              <a:t> </a:t>
            </a:r>
            <a:r>
              <a:rPr lang="en-ID" sz="2000" dirty="0" err="1">
                <a:solidFill>
                  <a:schemeClr val="bg1"/>
                </a:solidFill>
                <a:effectLst/>
              </a:rPr>
              <a:t>inklusi</a:t>
            </a:r>
            <a:r>
              <a:rPr lang="en-ID" sz="2000" dirty="0">
                <a:solidFill>
                  <a:schemeClr val="bg1"/>
                </a:solidFill>
                <a:effectLst/>
              </a:rPr>
              <a:t> </a:t>
            </a:r>
            <a:r>
              <a:rPr lang="en-ID" sz="2000" dirty="0" err="1">
                <a:solidFill>
                  <a:schemeClr val="bg1"/>
                </a:solidFill>
                <a:effectLst/>
              </a:rPr>
              <a:t>sosial</a:t>
            </a:r>
            <a:r>
              <a:rPr lang="en-ID" sz="2000" dirty="0">
                <a:solidFill>
                  <a:schemeClr val="bg1"/>
                </a:solidFill>
                <a:effectLst/>
              </a:rPr>
              <a:t> dan </a:t>
            </a:r>
            <a:r>
              <a:rPr lang="en-ID" sz="2000" dirty="0" err="1">
                <a:solidFill>
                  <a:schemeClr val="bg1"/>
                </a:solidFill>
                <a:effectLst/>
              </a:rPr>
              <a:t>kesetaraan</a:t>
            </a:r>
            <a:r>
              <a:rPr lang="en-ID" sz="2000" dirty="0">
                <a:solidFill>
                  <a:schemeClr val="bg1"/>
                </a:solidFill>
                <a:effectLst/>
              </a:rPr>
              <a:t> gender </a:t>
            </a:r>
            <a:r>
              <a:rPr lang="en-ID" sz="2000" dirty="0" err="1">
                <a:solidFill>
                  <a:schemeClr val="bg1"/>
                </a:solidFill>
                <a:effectLst/>
              </a:rPr>
              <a:t>dalam</a:t>
            </a:r>
            <a:r>
              <a:rPr lang="en-ID" sz="2000" dirty="0">
                <a:solidFill>
                  <a:schemeClr val="bg1"/>
                </a:solidFill>
                <a:effectLst/>
              </a:rPr>
              <a:t> </a:t>
            </a:r>
            <a:r>
              <a:rPr lang="en-ID" sz="2000" dirty="0" err="1">
                <a:solidFill>
                  <a:schemeClr val="bg1"/>
                </a:solidFill>
                <a:effectLst/>
              </a:rPr>
              <a:t>budidaya</a:t>
            </a:r>
            <a:r>
              <a:rPr lang="en-ID" sz="2000" dirty="0">
                <a:solidFill>
                  <a:schemeClr val="bg1"/>
                </a:solidFill>
                <a:effectLst/>
              </a:rPr>
              <a:t> </a:t>
            </a:r>
            <a:r>
              <a:rPr lang="en-ID" sz="2000" dirty="0" err="1">
                <a:solidFill>
                  <a:schemeClr val="bg1"/>
                </a:solidFill>
                <a:effectLst/>
              </a:rPr>
              <a:t>udang</a:t>
            </a:r>
            <a:r>
              <a:rPr lang="en-ID" sz="2000" dirty="0">
                <a:solidFill>
                  <a:schemeClr val="bg1"/>
                </a:solidFill>
                <a:effectLst/>
              </a:rPr>
              <a:t> </a:t>
            </a:r>
            <a:r>
              <a:rPr lang="en-ID" sz="2000" dirty="0" err="1">
                <a:solidFill>
                  <a:schemeClr val="bg1"/>
                </a:solidFill>
                <a:effectLst/>
              </a:rPr>
              <a:t>vaname</a:t>
            </a:r>
            <a:r>
              <a:rPr lang="en-ID" sz="2000" dirty="0">
                <a:solidFill>
                  <a:schemeClr val="bg1"/>
                </a:solidFill>
                <a:effectLst/>
              </a:rPr>
              <a:t>. </a:t>
            </a:r>
            <a:r>
              <a:rPr lang="en-ID" sz="2000" dirty="0" err="1">
                <a:solidFill>
                  <a:schemeClr val="bg1"/>
                </a:solidFill>
                <a:effectLst/>
              </a:rPr>
              <a:t>Perlu</a:t>
            </a:r>
            <a:r>
              <a:rPr lang="en-ID" sz="2000" dirty="0">
                <a:solidFill>
                  <a:schemeClr val="bg1"/>
                </a:solidFill>
                <a:effectLst/>
              </a:rPr>
              <a:t> </a:t>
            </a:r>
            <a:r>
              <a:rPr lang="en-ID" sz="2000" dirty="0" err="1">
                <a:solidFill>
                  <a:schemeClr val="bg1"/>
                </a:solidFill>
                <a:effectLst/>
              </a:rPr>
              <a:t>ada</a:t>
            </a:r>
            <a:r>
              <a:rPr lang="en-ID" sz="2000" dirty="0">
                <a:solidFill>
                  <a:schemeClr val="bg1"/>
                </a:solidFill>
                <a:effectLst/>
              </a:rPr>
              <a:t> </a:t>
            </a:r>
            <a:r>
              <a:rPr lang="en-ID" sz="2000" dirty="0" err="1">
                <a:solidFill>
                  <a:schemeClr val="bg1"/>
                </a:solidFill>
                <a:effectLst/>
              </a:rPr>
              <a:t>kebijakan</a:t>
            </a:r>
            <a:r>
              <a:rPr lang="en-ID" sz="2000" dirty="0">
                <a:solidFill>
                  <a:schemeClr val="bg1"/>
                </a:solidFill>
                <a:effectLst/>
              </a:rPr>
              <a:t> yang </a:t>
            </a:r>
            <a:r>
              <a:rPr lang="en-ID" sz="2000" dirty="0" err="1">
                <a:solidFill>
                  <a:schemeClr val="bg1"/>
                </a:solidFill>
                <a:effectLst/>
              </a:rPr>
              <a:t>lebih</a:t>
            </a:r>
            <a:r>
              <a:rPr lang="en-ID" sz="2000" dirty="0">
                <a:solidFill>
                  <a:schemeClr val="bg1"/>
                </a:solidFill>
                <a:effectLst/>
              </a:rPr>
              <a:t> </a:t>
            </a:r>
            <a:r>
              <a:rPr lang="en-ID" sz="2000" dirty="0" err="1">
                <a:solidFill>
                  <a:schemeClr val="bg1"/>
                </a:solidFill>
                <a:effectLst/>
              </a:rPr>
              <a:t>inklusif</a:t>
            </a:r>
            <a:r>
              <a:rPr lang="en-ID" sz="2000" dirty="0">
                <a:solidFill>
                  <a:schemeClr val="bg1"/>
                </a:solidFill>
                <a:effectLst/>
              </a:rPr>
              <a:t> dan </a:t>
            </a:r>
            <a:r>
              <a:rPr lang="en-ID" sz="2000" dirty="0" err="1">
                <a:solidFill>
                  <a:schemeClr val="bg1"/>
                </a:solidFill>
                <a:effectLst/>
              </a:rPr>
              <a:t>responsif</a:t>
            </a:r>
            <a:r>
              <a:rPr lang="en-ID" sz="2000" dirty="0">
                <a:solidFill>
                  <a:schemeClr val="bg1"/>
                </a:solidFill>
                <a:effectLst/>
              </a:rPr>
              <a:t> </a:t>
            </a:r>
            <a:r>
              <a:rPr lang="en-ID" sz="2000" dirty="0" err="1">
                <a:solidFill>
                  <a:schemeClr val="bg1"/>
                </a:solidFill>
                <a:effectLst/>
              </a:rPr>
              <a:t>terhadap</a:t>
            </a:r>
            <a:r>
              <a:rPr lang="en-ID" sz="2000" dirty="0">
                <a:solidFill>
                  <a:schemeClr val="bg1"/>
                </a:solidFill>
                <a:effectLst/>
              </a:rPr>
              <a:t> </a:t>
            </a:r>
            <a:r>
              <a:rPr lang="en-ID" sz="2000" dirty="0" err="1">
                <a:solidFill>
                  <a:schemeClr val="bg1"/>
                </a:solidFill>
                <a:effectLst/>
              </a:rPr>
              <a:t>kebutuhan</a:t>
            </a:r>
            <a:r>
              <a:rPr lang="en-ID" sz="2000" dirty="0">
                <a:solidFill>
                  <a:schemeClr val="bg1"/>
                </a:solidFill>
                <a:effectLst/>
              </a:rPr>
              <a:t> </a:t>
            </a:r>
            <a:r>
              <a:rPr lang="en-ID" sz="2000" dirty="0" err="1">
                <a:solidFill>
                  <a:schemeClr val="bg1"/>
                </a:solidFill>
                <a:effectLst/>
              </a:rPr>
              <a:t>kelompok-kelompok</a:t>
            </a:r>
            <a:r>
              <a:rPr lang="en-ID" sz="2000" dirty="0">
                <a:solidFill>
                  <a:schemeClr val="bg1"/>
                </a:solidFill>
                <a:effectLst/>
              </a:rPr>
              <a:t> </a:t>
            </a:r>
            <a:r>
              <a:rPr lang="en-ID" sz="2000" dirty="0" err="1">
                <a:solidFill>
                  <a:schemeClr val="bg1"/>
                </a:solidFill>
                <a:effectLst/>
              </a:rPr>
              <a:t>ini</a:t>
            </a:r>
            <a:endParaRPr lang="en-ID" sz="2000" dirty="0">
              <a:solidFill>
                <a:schemeClr val="bg1"/>
              </a:solidFill>
              <a:effectLst/>
            </a:endParaRPr>
          </a:p>
        </p:txBody>
      </p:sp>
      <p:pic>
        <p:nvPicPr>
          <p:cNvPr id="30" name="Google Shape;198;p10">
            <a:extLst>
              <a:ext uri="{FF2B5EF4-FFF2-40B4-BE49-F238E27FC236}">
                <a16:creationId xmlns:a16="http://schemas.microsoft.com/office/drawing/2014/main" id="{E198D969-D943-1686-00C8-BCA948EDD737}"/>
              </a:ext>
            </a:extLst>
          </p:cNvPr>
          <p:cNvPicPr preferRelativeResize="0"/>
          <p:nvPr/>
        </p:nvPicPr>
        <p:blipFill rotWithShape="1">
          <a:blip r:embed="rId3">
            <a:alphaModFix/>
          </a:blip>
          <a:srcRect/>
          <a:stretch/>
        </p:blipFill>
        <p:spPr>
          <a:xfrm>
            <a:off x="73253" y="100797"/>
            <a:ext cx="2751083" cy="945469"/>
          </a:xfrm>
          <a:prstGeom prst="rect">
            <a:avLst/>
          </a:prstGeom>
          <a:noFill/>
          <a:ln>
            <a:noFill/>
          </a:ln>
        </p:spPr>
      </p:pic>
      <p:sp>
        <p:nvSpPr>
          <p:cNvPr id="3" name="Rectangle 2">
            <a:extLst>
              <a:ext uri="{FF2B5EF4-FFF2-40B4-BE49-F238E27FC236}">
                <a16:creationId xmlns:a16="http://schemas.microsoft.com/office/drawing/2014/main" id="{E4EFC720-3F5F-1DAF-9CEC-734526505D62}"/>
              </a:ext>
            </a:extLst>
          </p:cNvPr>
          <p:cNvSpPr/>
          <p:nvPr/>
        </p:nvSpPr>
        <p:spPr>
          <a:xfrm>
            <a:off x="2824336" y="6433055"/>
            <a:ext cx="6088913" cy="385281"/>
          </a:xfrm>
          <a:prstGeom prst="rect">
            <a:avLst/>
          </a:prstGeom>
          <a:solidFill>
            <a:schemeClr val="accent1">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APA YANG HARUS DILAKUKAN?</a:t>
            </a:r>
            <a:endParaRPr lang="en-ID" sz="2000" b="1" dirty="0">
              <a:solidFill>
                <a:srgbClr val="C00000"/>
              </a:solidFill>
            </a:endParaRPr>
          </a:p>
        </p:txBody>
      </p:sp>
      <p:pic>
        <p:nvPicPr>
          <p:cNvPr id="4" name="Picture 4" descr="ADB forecasts solid, slightly lower growth in developing Asia | ABS-CBN ...">
            <a:extLst>
              <a:ext uri="{FF2B5EF4-FFF2-40B4-BE49-F238E27FC236}">
                <a16:creationId xmlns:a16="http://schemas.microsoft.com/office/drawing/2014/main" id="{702DD90F-6BBE-6C58-B709-66892ADD7F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05475" y="64153"/>
            <a:ext cx="1020317" cy="6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468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55714-D5E4-6EFA-B3C9-4F495CCA2E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23F21A-3352-64D7-8EBF-3C370ECA30C2}"/>
              </a:ext>
            </a:extLst>
          </p:cNvPr>
          <p:cNvSpPr>
            <a:spLocks noGrp="1"/>
          </p:cNvSpPr>
          <p:nvPr>
            <p:ph type="title"/>
          </p:nvPr>
        </p:nvSpPr>
        <p:spPr>
          <a:xfrm>
            <a:off x="2695492" y="85475"/>
            <a:ext cx="7712230" cy="866462"/>
          </a:xfrm>
          <a:solidFill>
            <a:schemeClr val="accent1">
              <a:lumMod val="40000"/>
              <a:lumOff val="60000"/>
            </a:schemeClr>
          </a:solidFill>
        </p:spPr>
        <p:txBody>
          <a:bodyPr>
            <a:noAutofit/>
          </a:bodyPr>
          <a:lstStyle/>
          <a:p>
            <a:pPr algn="ctr"/>
            <a:r>
              <a:rPr lang="en-US" sz="2400" b="1" dirty="0" err="1">
                <a:latin typeface="Segoe UI Black" panose="020B0A02040204020203" pitchFamily="34" charset="0"/>
                <a:ea typeface="Segoe UI Black" panose="020B0A02040204020203" pitchFamily="34" charset="0"/>
              </a:rPr>
              <a:t>Studi</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Kasus</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Permalahan</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Budidaya</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Udang</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Vaname</a:t>
            </a:r>
            <a:r>
              <a:rPr lang="en-US" sz="2400" b="1" dirty="0">
                <a:latin typeface="Segoe UI Black" panose="020B0A02040204020203" pitchFamily="34" charset="0"/>
                <a:ea typeface="Segoe UI Black" panose="020B0A02040204020203" pitchFamily="34" charset="0"/>
              </a:rPr>
              <a:t> yang </a:t>
            </a:r>
            <a:r>
              <a:rPr lang="en-US" sz="2400" b="1" dirty="0" err="1">
                <a:latin typeface="Segoe UI Black" panose="020B0A02040204020203" pitchFamily="34" charset="0"/>
                <a:ea typeface="Segoe UI Black" panose="020B0A02040204020203" pitchFamily="34" charset="0"/>
              </a:rPr>
              <a:t>harus</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diselesaikan</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fasilitator</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sebagai</a:t>
            </a:r>
            <a:r>
              <a:rPr lang="en-US" sz="2400" b="1" dirty="0">
                <a:latin typeface="Segoe UI Black" panose="020B0A02040204020203" pitchFamily="34" charset="0"/>
                <a:ea typeface="Segoe UI Black" panose="020B0A02040204020203" pitchFamily="34" charset="0"/>
              </a:rPr>
              <a:t> </a:t>
            </a:r>
            <a:r>
              <a:rPr lang="en-US" sz="2400" b="1" i="1" dirty="0">
                <a:latin typeface="Segoe UI Black" panose="020B0A02040204020203" pitchFamily="34" charset="0"/>
                <a:ea typeface="Segoe UI Black" panose="020B0A02040204020203" pitchFamily="34" charset="0"/>
              </a:rPr>
              <a:t>Socio </a:t>
            </a:r>
            <a:r>
              <a:rPr lang="en-US" sz="2400" b="1" i="1" dirty="0" err="1">
                <a:latin typeface="Segoe UI Black" panose="020B0A02040204020203" pitchFamily="34" charset="0"/>
                <a:ea typeface="Segoe UI Black" panose="020B0A02040204020203" pitchFamily="34" charset="0"/>
              </a:rPr>
              <a:t>Enterpreneur</a:t>
            </a:r>
            <a:endParaRPr lang="en-ID" sz="2400" i="1" dirty="0"/>
          </a:p>
        </p:txBody>
      </p:sp>
      <p:cxnSp>
        <p:nvCxnSpPr>
          <p:cNvPr id="8" name="Straight Connector 7">
            <a:extLst>
              <a:ext uri="{FF2B5EF4-FFF2-40B4-BE49-F238E27FC236}">
                <a16:creationId xmlns:a16="http://schemas.microsoft.com/office/drawing/2014/main" id="{DDB96016-B760-F900-0848-8D7C6CB7D991}"/>
              </a:ext>
            </a:extLst>
          </p:cNvPr>
          <p:cNvCxnSpPr>
            <a:cxnSpLocks/>
          </p:cNvCxnSpPr>
          <p:nvPr/>
        </p:nvCxnSpPr>
        <p:spPr>
          <a:xfrm>
            <a:off x="11219688" y="5597826"/>
            <a:ext cx="0" cy="42050"/>
          </a:xfrm>
          <a:prstGeom prst="line">
            <a:avLst/>
          </a:prstGeom>
          <a:ln w="38100"/>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721CD763-9630-D7A7-39F9-0AA69CE22141}"/>
              </a:ext>
            </a:extLst>
          </p:cNvPr>
          <p:cNvCxnSpPr>
            <a:cxnSpLocks/>
          </p:cNvCxnSpPr>
          <p:nvPr/>
        </p:nvCxnSpPr>
        <p:spPr>
          <a:xfrm flipV="1">
            <a:off x="6135624" y="5681927"/>
            <a:ext cx="0" cy="19202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6" name="Arrow: Right 25">
            <a:extLst>
              <a:ext uri="{FF2B5EF4-FFF2-40B4-BE49-F238E27FC236}">
                <a16:creationId xmlns:a16="http://schemas.microsoft.com/office/drawing/2014/main" id="{E9CE0182-1B9D-FCD7-3F11-C6DE6E15E459}"/>
              </a:ext>
            </a:extLst>
          </p:cNvPr>
          <p:cNvSpPr/>
          <p:nvPr/>
        </p:nvSpPr>
        <p:spPr>
          <a:xfrm>
            <a:off x="8702012" y="3555072"/>
            <a:ext cx="230910" cy="230909"/>
          </a:xfrm>
          <a:prstGeom prst="right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TextBox 21">
            <a:extLst>
              <a:ext uri="{FF2B5EF4-FFF2-40B4-BE49-F238E27FC236}">
                <a16:creationId xmlns:a16="http://schemas.microsoft.com/office/drawing/2014/main" id="{D6DCF6DD-B152-41F8-9798-D372FD779236}"/>
              </a:ext>
            </a:extLst>
          </p:cNvPr>
          <p:cNvSpPr txBox="1"/>
          <p:nvPr/>
        </p:nvSpPr>
        <p:spPr>
          <a:xfrm>
            <a:off x="116167" y="1052120"/>
            <a:ext cx="12038913" cy="5355312"/>
          </a:xfrm>
          <a:prstGeom prst="rect">
            <a:avLst/>
          </a:prstGeom>
          <a:solidFill>
            <a:schemeClr val="accent1"/>
          </a:solidFill>
          <a:ln w="19050">
            <a:solidFill>
              <a:schemeClr val="tx1"/>
            </a:solidFill>
          </a:ln>
        </p:spPr>
        <p:txBody>
          <a:bodyPr wrap="square">
            <a:spAutoFit/>
          </a:bodyPr>
          <a:lstStyle/>
          <a:p>
            <a:r>
              <a:rPr lang="en-ID" dirty="0" err="1">
                <a:solidFill>
                  <a:schemeClr val="accent2"/>
                </a:solidFill>
              </a:rPr>
              <a:t>Budidaya</a:t>
            </a:r>
            <a:r>
              <a:rPr lang="en-ID" dirty="0">
                <a:solidFill>
                  <a:schemeClr val="accent2"/>
                </a:solidFill>
              </a:rPr>
              <a:t> </a:t>
            </a:r>
            <a:r>
              <a:rPr lang="en-ID" dirty="0" err="1">
                <a:solidFill>
                  <a:schemeClr val="accent2"/>
                </a:solidFill>
              </a:rPr>
              <a:t>udang</a:t>
            </a:r>
            <a:r>
              <a:rPr lang="en-ID" dirty="0">
                <a:solidFill>
                  <a:schemeClr val="accent2"/>
                </a:solidFill>
              </a:rPr>
              <a:t> </a:t>
            </a:r>
            <a:r>
              <a:rPr lang="en-ID" dirty="0" err="1">
                <a:solidFill>
                  <a:schemeClr val="accent2"/>
                </a:solidFill>
              </a:rPr>
              <a:t>vaname</a:t>
            </a:r>
            <a:r>
              <a:rPr lang="en-ID" dirty="0">
                <a:solidFill>
                  <a:schemeClr val="accent2"/>
                </a:solidFill>
              </a:rPr>
              <a:t> (</a:t>
            </a:r>
            <a:r>
              <a:rPr lang="en-ID" dirty="0" err="1">
                <a:solidFill>
                  <a:schemeClr val="accent2"/>
                </a:solidFill>
              </a:rPr>
              <a:t>Litopenaeus</a:t>
            </a:r>
            <a:r>
              <a:rPr lang="en-ID" dirty="0">
                <a:solidFill>
                  <a:schemeClr val="accent2"/>
                </a:solidFill>
              </a:rPr>
              <a:t> </a:t>
            </a:r>
            <a:r>
              <a:rPr lang="en-ID" dirty="0" err="1">
                <a:solidFill>
                  <a:schemeClr val="accent2"/>
                </a:solidFill>
              </a:rPr>
              <a:t>vannamei</a:t>
            </a:r>
            <a:r>
              <a:rPr lang="en-ID" dirty="0">
                <a:solidFill>
                  <a:schemeClr val="accent2"/>
                </a:solidFill>
              </a:rPr>
              <a:t>) </a:t>
            </a:r>
            <a:r>
              <a:rPr lang="en-ID" dirty="0" err="1">
                <a:solidFill>
                  <a:schemeClr val="accent2"/>
                </a:solidFill>
              </a:rPr>
              <a:t>memiliki</a:t>
            </a:r>
            <a:r>
              <a:rPr lang="en-ID" dirty="0">
                <a:solidFill>
                  <a:schemeClr val="accent2"/>
                </a:solidFill>
              </a:rPr>
              <a:t> </a:t>
            </a:r>
            <a:r>
              <a:rPr lang="en-ID" dirty="0" err="1">
                <a:solidFill>
                  <a:schemeClr val="accent2"/>
                </a:solidFill>
              </a:rPr>
              <a:t>potensi</a:t>
            </a:r>
            <a:r>
              <a:rPr lang="en-ID" dirty="0">
                <a:solidFill>
                  <a:schemeClr val="accent2"/>
                </a:solidFill>
              </a:rPr>
              <a:t> </a:t>
            </a:r>
            <a:r>
              <a:rPr lang="en-ID" dirty="0" err="1">
                <a:solidFill>
                  <a:schemeClr val="accent2"/>
                </a:solidFill>
              </a:rPr>
              <a:t>ekonomi</a:t>
            </a:r>
            <a:r>
              <a:rPr lang="en-ID" dirty="0">
                <a:solidFill>
                  <a:schemeClr val="accent2"/>
                </a:solidFill>
              </a:rPr>
              <a:t> yang </a:t>
            </a:r>
            <a:r>
              <a:rPr lang="en-ID" dirty="0" err="1">
                <a:solidFill>
                  <a:schemeClr val="accent2"/>
                </a:solidFill>
              </a:rPr>
              <a:t>besar</a:t>
            </a:r>
            <a:r>
              <a:rPr lang="en-ID" dirty="0">
                <a:solidFill>
                  <a:schemeClr val="bg1"/>
                </a:solidFill>
              </a:rPr>
              <a:t>, </a:t>
            </a:r>
            <a:r>
              <a:rPr lang="en-ID" dirty="0" err="1">
                <a:solidFill>
                  <a:schemeClr val="bg1"/>
                </a:solidFill>
              </a:rPr>
              <a:t>tetapi</a:t>
            </a:r>
            <a:r>
              <a:rPr lang="en-ID" dirty="0">
                <a:solidFill>
                  <a:schemeClr val="bg1"/>
                </a:solidFill>
              </a:rPr>
              <a:t> juga </a:t>
            </a:r>
            <a:r>
              <a:rPr lang="en-ID" dirty="0" err="1">
                <a:solidFill>
                  <a:schemeClr val="bg1"/>
                </a:solidFill>
              </a:rPr>
              <a:t>menghadapi</a:t>
            </a:r>
            <a:r>
              <a:rPr lang="en-ID" dirty="0">
                <a:solidFill>
                  <a:schemeClr val="bg1"/>
                </a:solidFill>
              </a:rPr>
              <a:t> </a:t>
            </a:r>
            <a:r>
              <a:rPr lang="en-ID" dirty="0" err="1">
                <a:solidFill>
                  <a:schemeClr val="bg1"/>
                </a:solidFill>
              </a:rPr>
              <a:t>berbagai</a:t>
            </a:r>
            <a:r>
              <a:rPr lang="en-ID" dirty="0">
                <a:solidFill>
                  <a:schemeClr val="bg1"/>
                </a:solidFill>
              </a:rPr>
              <a:t> </a:t>
            </a:r>
            <a:r>
              <a:rPr lang="en-ID" dirty="0" err="1">
                <a:solidFill>
                  <a:schemeClr val="bg1"/>
                </a:solidFill>
              </a:rPr>
              <a:t>permasalahan</a:t>
            </a:r>
            <a:r>
              <a:rPr lang="en-ID" dirty="0">
                <a:solidFill>
                  <a:schemeClr val="bg1"/>
                </a:solidFill>
              </a:rPr>
              <a:t> yang </a:t>
            </a:r>
            <a:r>
              <a:rPr lang="en-ID" dirty="0" err="1">
                <a:solidFill>
                  <a:schemeClr val="bg1"/>
                </a:solidFill>
              </a:rPr>
              <a:t>perlu</a:t>
            </a:r>
            <a:r>
              <a:rPr lang="en-ID" dirty="0">
                <a:solidFill>
                  <a:schemeClr val="bg1"/>
                </a:solidFill>
              </a:rPr>
              <a:t> </a:t>
            </a:r>
            <a:r>
              <a:rPr lang="en-ID" dirty="0" err="1">
                <a:solidFill>
                  <a:schemeClr val="bg1"/>
                </a:solidFill>
              </a:rPr>
              <a:t>diatasi</a:t>
            </a:r>
            <a:r>
              <a:rPr lang="en-ID" dirty="0">
                <a:solidFill>
                  <a:schemeClr val="bg1"/>
                </a:solidFill>
              </a:rPr>
              <a:t> oleh para </a:t>
            </a:r>
            <a:r>
              <a:rPr lang="en-ID" i="1" dirty="0">
                <a:solidFill>
                  <a:srgbClr val="FF0000"/>
                </a:solidFill>
              </a:rPr>
              <a:t>socio entrepreneur</a:t>
            </a:r>
            <a:r>
              <a:rPr lang="en-ID" dirty="0">
                <a:solidFill>
                  <a:schemeClr val="bg1"/>
                </a:solidFill>
              </a:rPr>
              <a:t>. </a:t>
            </a:r>
            <a:r>
              <a:rPr lang="en-ID" dirty="0" err="1">
                <a:solidFill>
                  <a:schemeClr val="bg1"/>
                </a:solidFill>
              </a:rPr>
              <a:t>Berikut</a:t>
            </a:r>
            <a:r>
              <a:rPr lang="en-ID" dirty="0">
                <a:solidFill>
                  <a:schemeClr val="bg1"/>
                </a:solidFill>
              </a:rPr>
              <a:t> </a:t>
            </a:r>
            <a:r>
              <a:rPr lang="en-ID" dirty="0" err="1">
                <a:solidFill>
                  <a:schemeClr val="bg1"/>
                </a:solidFill>
              </a:rPr>
              <a:t>adalah</a:t>
            </a:r>
            <a:r>
              <a:rPr lang="en-ID" dirty="0">
                <a:solidFill>
                  <a:schemeClr val="bg1"/>
                </a:solidFill>
              </a:rPr>
              <a:t> </a:t>
            </a:r>
            <a:r>
              <a:rPr lang="en-ID" dirty="0" err="1">
                <a:solidFill>
                  <a:schemeClr val="accent2"/>
                </a:solidFill>
              </a:rPr>
              <a:t>beberapa</a:t>
            </a:r>
            <a:r>
              <a:rPr lang="en-ID" dirty="0">
                <a:solidFill>
                  <a:schemeClr val="accent2"/>
                </a:solidFill>
              </a:rPr>
              <a:t> </a:t>
            </a:r>
            <a:r>
              <a:rPr lang="en-ID" dirty="0" err="1">
                <a:solidFill>
                  <a:schemeClr val="accent2"/>
                </a:solidFill>
              </a:rPr>
              <a:t>permasalahan</a:t>
            </a:r>
            <a:r>
              <a:rPr lang="en-ID" dirty="0">
                <a:solidFill>
                  <a:schemeClr val="accent2"/>
                </a:solidFill>
              </a:rPr>
              <a:t> </a:t>
            </a:r>
            <a:r>
              <a:rPr lang="en-ID" dirty="0" err="1">
                <a:solidFill>
                  <a:schemeClr val="accent2"/>
                </a:solidFill>
              </a:rPr>
              <a:t>utama</a:t>
            </a:r>
            <a:r>
              <a:rPr lang="en-ID" dirty="0">
                <a:solidFill>
                  <a:schemeClr val="accent2"/>
                </a:solidFill>
              </a:rPr>
              <a:t> </a:t>
            </a:r>
            <a:r>
              <a:rPr lang="en-ID" dirty="0">
                <a:solidFill>
                  <a:schemeClr val="bg1"/>
                </a:solidFill>
              </a:rPr>
              <a:t>yang </a:t>
            </a:r>
            <a:r>
              <a:rPr lang="en-ID" dirty="0" err="1">
                <a:solidFill>
                  <a:schemeClr val="bg1"/>
                </a:solidFill>
              </a:rPr>
              <a:t>sering</a:t>
            </a:r>
            <a:r>
              <a:rPr lang="en-ID" dirty="0">
                <a:solidFill>
                  <a:schemeClr val="bg1"/>
                </a:solidFill>
              </a:rPr>
              <a:t> </a:t>
            </a:r>
            <a:r>
              <a:rPr lang="en-ID" dirty="0" err="1">
                <a:solidFill>
                  <a:schemeClr val="bg1"/>
                </a:solidFill>
              </a:rPr>
              <a:t>dihadapi</a:t>
            </a:r>
            <a:r>
              <a:rPr lang="en-ID" dirty="0">
                <a:solidFill>
                  <a:schemeClr val="bg1"/>
                </a:solidFill>
              </a:rPr>
              <a:t> </a:t>
            </a:r>
            <a:r>
              <a:rPr lang="en-ID" dirty="0" err="1">
                <a:solidFill>
                  <a:schemeClr val="bg1"/>
                </a:solidFill>
              </a:rPr>
              <a:t>dalam</a:t>
            </a:r>
            <a:r>
              <a:rPr lang="en-ID" dirty="0">
                <a:solidFill>
                  <a:schemeClr val="bg1"/>
                </a:solidFill>
              </a:rPr>
              <a:t> </a:t>
            </a:r>
            <a:r>
              <a:rPr lang="en-ID" dirty="0" err="1">
                <a:solidFill>
                  <a:schemeClr val="bg1"/>
                </a:solidFill>
              </a:rPr>
              <a:t>budidaya</a:t>
            </a:r>
            <a:r>
              <a:rPr lang="en-ID" dirty="0">
                <a:solidFill>
                  <a:schemeClr val="bg1"/>
                </a:solidFill>
              </a:rPr>
              <a:t> </a:t>
            </a:r>
            <a:r>
              <a:rPr lang="en-ID" dirty="0" err="1">
                <a:solidFill>
                  <a:schemeClr val="bg1"/>
                </a:solidFill>
              </a:rPr>
              <a:t>udang</a:t>
            </a:r>
            <a:r>
              <a:rPr lang="en-ID" dirty="0">
                <a:solidFill>
                  <a:schemeClr val="bg1"/>
                </a:solidFill>
              </a:rPr>
              <a:t> </a:t>
            </a:r>
            <a:r>
              <a:rPr lang="en-ID" dirty="0" err="1">
                <a:solidFill>
                  <a:schemeClr val="bg1"/>
                </a:solidFill>
              </a:rPr>
              <a:t>vaname</a:t>
            </a:r>
            <a:r>
              <a:rPr lang="en-ID" dirty="0">
                <a:solidFill>
                  <a:schemeClr val="bg1"/>
                </a:solidFill>
              </a:rPr>
              <a:t>:</a:t>
            </a:r>
          </a:p>
          <a:p>
            <a:pPr>
              <a:buFont typeface="+mj-lt"/>
              <a:buAutoNum type="arabicPeriod"/>
            </a:pPr>
            <a:r>
              <a:rPr lang="en-ID" b="1" dirty="0" err="1">
                <a:solidFill>
                  <a:schemeClr val="accent2"/>
                </a:solidFill>
              </a:rPr>
              <a:t>Penyakit</a:t>
            </a:r>
            <a:r>
              <a:rPr lang="en-ID" b="1" dirty="0">
                <a:solidFill>
                  <a:schemeClr val="accent2"/>
                </a:solidFill>
              </a:rPr>
              <a:t> </a:t>
            </a:r>
            <a:r>
              <a:rPr lang="en-ID" b="1" dirty="0" err="1">
                <a:solidFill>
                  <a:schemeClr val="accent2"/>
                </a:solidFill>
              </a:rPr>
              <a:t>Udang</a:t>
            </a:r>
            <a:r>
              <a:rPr lang="en-ID" dirty="0">
                <a:solidFill>
                  <a:schemeClr val="bg1"/>
                </a:solidFill>
              </a:rPr>
              <a:t>: </a:t>
            </a:r>
            <a:r>
              <a:rPr lang="en-ID" dirty="0" err="1">
                <a:solidFill>
                  <a:schemeClr val="bg1"/>
                </a:solidFill>
              </a:rPr>
              <a:t>Udang</a:t>
            </a:r>
            <a:r>
              <a:rPr lang="en-ID" dirty="0">
                <a:solidFill>
                  <a:schemeClr val="bg1"/>
                </a:solidFill>
              </a:rPr>
              <a:t> </a:t>
            </a:r>
            <a:r>
              <a:rPr lang="en-ID" dirty="0" err="1">
                <a:solidFill>
                  <a:schemeClr val="bg1"/>
                </a:solidFill>
              </a:rPr>
              <a:t>vaname</a:t>
            </a:r>
            <a:r>
              <a:rPr lang="en-ID" dirty="0">
                <a:solidFill>
                  <a:schemeClr val="bg1"/>
                </a:solidFill>
              </a:rPr>
              <a:t> </a:t>
            </a:r>
            <a:r>
              <a:rPr lang="en-ID" dirty="0" err="1">
                <a:solidFill>
                  <a:schemeClr val="bg1"/>
                </a:solidFill>
              </a:rPr>
              <a:t>rentan</a:t>
            </a:r>
            <a:r>
              <a:rPr lang="en-ID" dirty="0">
                <a:solidFill>
                  <a:schemeClr val="bg1"/>
                </a:solidFill>
              </a:rPr>
              <a:t> </a:t>
            </a:r>
            <a:r>
              <a:rPr lang="en-ID" dirty="0" err="1">
                <a:solidFill>
                  <a:schemeClr val="bg1"/>
                </a:solidFill>
              </a:rPr>
              <a:t>terhadap</a:t>
            </a:r>
            <a:r>
              <a:rPr lang="en-ID" dirty="0">
                <a:solidFill>
                  <a:schemeClr val="bg1"/>
                </a:solidFill>
              </a:rPr>
              <a:t> </a:t>
            </a:r>
            <a:r>
              <a:rPr lang="en-ID" dirty="0" err="1">
                <a:solidFill>
                  <a:schemeClr val="bg1"/>
                </a:solidFill>
              </a:rPr>
              <a:t>berbagai</a:t>
            </a:r>
            <a:r>
              <a:rPr lang="en-ID" dirty="0">
                <a:solidFill>
                  <a:schemeClr val="bg1"/>
                </a:solidFill>
              </a:rPr>
              <a:t> </a:t>
            </a:r>
            <a:r>
              <a:rPr lang="en-ID" dirty="0" err="1">
                <a:solidFill>
                  <a:schemeClr val="bg1"/>
                </a:solidFill>
              </a:rPr>
              <a:t>penyakit</a:t>
            </a:r>
            <a:r>
              <a:rPr lang="en-ID" dirty="0">
                <a:solidFill>
                  <a:schemeClr val="bg1"/>
                </a:solidFill>
              </a:rPr>
              <a:t> </a:t>
            </a:r>
            <a:r>
              <a:rPr lang="en-ID" dirty="0" err="1">
                <a:solidFill>
                  <a:schemeClr val="bg1"/>
                </a:solidFill>
              </a:rPr>
              <a:t>seperti</a:t>
            </a:r>
            <a:r>
              <a:rPr lang="en-ID" dirty="0">
                <a:solidFill>
                  <a:schemeClr val="bg1"/>
                </a:solidFill>
              </a:rPr>
              <a:t> </a:t>
            </a:r>
            <a:r>
              <a:rPr lang="en-ID" i="1" dirty="0">
                <a:solidFill>
                  <a:schemeClr val="bg1"/>
                </a:solidFill>
              </a:rPr>
              <a:t>White Spot Syndrome Virus </a:t>
            </a:r>
            <a:r>
              <a:rPr lang="en-ID" dirty="0">
                <a:solidFill>
                  <a:schemeClr val="bg1"/>
                </a:solidFill>
              </a:rPr>
              <a:t>(WSSV), </a:t>
            </a:r>
            <a:r>
              <a:rPr lang="en-ID" i="1" dirty="0">
                <a:solidFill>
                  <a:schemeClr val="bg1"/>
                </a:solidFill>
              </a:rPr>
              <a:t>Acute Hepatopancreatic Necrosis Disease </a:t>
            </a:r>
            <a:r>
              <a:rPr lang="en-ID" dirty="0">
                <a:solidFill>
                  <a:schemeClr val="bg1"/>
                </a:solidFill>
              </a:rPr>
              <a:t>(AHPND), dan </a:t>
            </a:r>
            <a:r>
              <a:rPr lang="en-ID" i="1" dirty="0">
                <a:solidFill>
                  <a:schemeClr val="bg1"/>
                </a:solidFill>
              </a:rPr>
              <a:t>White </a:t>
            </a:r>
            <a:r>
              <a:rPr lang="en-ID" i="1" dirty="0" err="1">
                <a:solidFill>
                  <a:schemeClr val="bg1"/>
                </a:solidFill>
              </a:rPr>
              <a:t>Feces</a:t>
            </a:r>
            <a:r>
              <a:rPr lang="en-ID" i="1" dirty="0">
                <a:solidFill>
                  <a:schemeClr val="bg1"/>
                </a:solidFill>
              </a:rPr>
              <a:t> Syndrome</a:t>
            </a:r>
            <a:r>
              <a:rPr lang="en-ID" dirty="0">
                <a:solidFill>
                  <a:schemeClr val="bg1"/>
                </a:solidFill>
              </a:rPr>
              <a:t>. </a:t>
            </a:r>
            <a:r>
              <a:rPr lang="en-ID" dirty="0" err="1">
                <a:solidFill>
                  <a:schemeClr val="bg1"/>
                </a:solidFill>
              </a:rPr>
              <a:t>Penyakit-penyakit</a:t>
            </a:r>
            <a:r>
              <a:rPr lang="en-ID" dirty="0">
                <a:solidFill>
                  <a:schemeClr val="bg1"/>
                </a:solidFill>
              </a:rPr>
              <a:t> </a:t>
            </a:r>
            <a:r>
              <a:rPr lang="en-ID" dirty="0" err="1">
                <a:solidFill>
                  <a:schemeClr val="bg1"/>
                </a:solidFill>
              </a:rPr>
              <a:t>ini</a:t>
            </a:r>
            <a:r>
              <a:rPr lang="en-ID" dirty="0">
                <a:solidFill>
                  <a:schemeClr val="bg1"/>
                </a:solidFill>
              </a:rPr>
              <a:t> </a:t>
            </a:r>
            <a:r>
              <a:rPr lang="en-ID" dirty="0" err="1">
                <a:solidFill>
                  <a:schemeClr val="bg1"/>
                </a:solidFill>
              </a:rPr>
              <a:t>dapat</a:t>
            </a:r>
            <a:r>
              <a:rPr lang="en-ID" dirty="0">
                <a:solidFill>
                  <a:schemeClr val="bg1"/>
                </a:solidFill>
              </a:rPr>
              <a:t> </a:t>
            </a:r>
            <a:r>
              <a:rPr lang="en-ID" dirty="0" err="1">
                <a:solidFill>
                  <a:schemeClr val="bg1"/>
                </a:solidFill>
              </a:rPr>
              <a:t>menyebabkan</a:t>
            </a:r>
            <a:r>
              <a:rPr lang="en-ID" dirty="0">
                <a:solidFill>
                  <a:schemeClr val="bg1"/>
                </a:solidFill>
              </a:rPr>
              <a:t> </a:t>
            </a:r>
            <a:r>
              <a:rPr lang="en-ID" dirty="0" err="1">
                <a:solidFill>
                  <a:schemeClr val="bg1"/>
                </a:solidFill>
              </a:rPr>
              <a:t>kematian</a:t>
            </a:r>
            <a:r>
              <a:rPr lang="en-ID" dirty="0">
                <a:solidFill>
                  <a:schemeClr val="bg1"/>
                </a:solidFill>
              </a:rPr>
              <a:t> </a:t>
            </a:r>
            <a:r>
              <a:rPr lang="en-ID" dirty="0" err="1">
                <a:solidFill>
                  <a:schemeClr val="bg1"/>
                </a:solidFill>
              </a:rPr>
              <a:t>massal</a:t>
            </a:r>
            <a:r>
              <a:rPr lang="en-ID" dirty="0">
                <a:solidFill>
                  <a:schemeClr val="bg1"/>
                </a:solidFill>
              </a:rPr>
              <a:t> </a:t>
            </a:r>
            <a:r>
              <a:rPr lang="en-ID" dirty="0" err="1">
                <a:solidFill>
                  <a:schemeClr val="bg1"/>
                </a:solidFill>
              </a:rPr>
              <a:t>udang</a:t>
            </a:r>
            <a:r>
              <a:rPr lang="en-ID" dirty="0">
                <a:solidFill>
                  <a:schemeClr val="bg1"/>
                </a:solidFill>
              </a:rPr>
              <a:t> dan </a:t>
            </a:r>
            <a:r>
              <a:rPr lang="en-ID" dirty="0" err="1">
                <a:solidFill>
                  <a:schemeClr val="bg1"/>
                </a:solidFill>
              </a:rPr>
              <a:t>kerugian</a:t>
            </a:r>
            <a:r>
              <a:rPr lang="en-ID" dirty="0">
                <a:solidFill>
                  <a:schemeClr val="bg1"/>
                </a:solidFill>
              </a:rPr>
              <a:t> </a:t>
            </a:r>
            <a:r>
              <a:rPr lang="en-ID" dirty="0" err="1">
                <a:solidFill>
                  <a:schemeClr val="bg1"/>
                </a:solidFill>
              </a:rPr>
              <a:t>ekonomi</a:t>
            </a:r>
            <a:r>
              <a:rPr lang="en-ID" dirty="0">
                <a:solidFill>
                  <a:schemeClr val="bg1"/>
                </a:solidFill>
              </a:rPr>
              <a:t> yang </a:t>
            </a:r>
            <a:r>
              <a:rPr lang="en-ID" dirty="0" err="1">
                <a:solidFill>
                  <a:schemeClr val="bg1"/>
                </a:solidFill>
              </a:rPr>
              <a:t>signifikan</a:t>
            </a:r>
            <a:r>
              <a:rPr lang="en-ID" dirty="0">
                <a:solidFill>
                  <a:schemeClr val="bg1"/>
                </a:solidFill>
              </a:rPr>
              <a:t>.</a:t>
            </a:r>
          </a:p>
          <a:p>
            <a:pPr>
              <a:buFont typeface="+mj-lt"/>
              <a:buAutoNum type="arabicPeriod"/>
            </a:pPr>
            <a:r>
              <a:rPr lang="en-ID" b="1" dirty="0" err="1">
                <a:solidFill>
                  <a:schemeClr val="accent2"/>
                </a:solidFill>
                <a:effectLst/>
              </a:rPr>
              <a:t>Pengelolaan</a:t>
            </a:r>
            <a:r>
              <a:rPr lang="en-ID" b="1" dirty="0">
                <a:solidFill>
                  <a:schemeClr val="accent2"/>
                </a:solidFill>
                <a:effectLst/>
              </a:rPr>
              <a:t> </a:t>
            </a:r>
            <a:r>
              <a:rPr lang="en-ID" b="1" dirty="0" err="1">
                <a:solidFill>
                  <a:schemeClr val="accent2"/>
                </a:solidFill>
                <a:effectLst/>
              </a:rPr>
              <a:t>Lingkungan</a:t>
            </a:r>
            <a:r>
              <a:rPr lang="en-ID" dirty="0">
                <a:solidFill>
                  <a:schemeClr val="bg1"/>
                </a:solidFill>
                <a:effectLst/>
              </a:rPr>
              <a:t>: </a:t>
            </a:r>
            <a:r>
              <a:rPr lang="en-ID" dirty="0" err="1">
                <a:solidFill>
                  <a:schemeClr val="bg1"/>
                </a:solidFill>
                <a:effectLst/>
              </a:rPr>
              <a:t>Manajemen</a:t>
            </a:r>
            <a:r>
              <a:rPr lang="en-ID" dirty="0">
                <a:solidFill>
                  <a:schemeClr val="bg1"/>
                </a:solidFill>
                <a:effectLst/>
              </a:rPr>
              <a:t> </a:t>
            </a:r>
            <a:r>
              <a:rPr lang="en-ID" dirty="0" err="1">
                <a:solidFill>
                  <a:schemeClr val="bg1"/>
                </a:solidFill>
                <a:effectLst/>
              </a:rPr>
              <a:t>lingkungan</a:t>
            </a:r>
            <a:r>
              <a:rPr lang="en-ID" dirty="0">
                <a:solidFill>
                  <a:schemeClr val="bg1"/>
                </a:solidFill>
                <a:effectLst/>
              </a:rPr>
              <a:t> yang </a:t>
            </a:r>
            <a:r>
              <a:rPr lang="en-ID" dirty="0" err="1">
                <a:solidFill>
                  <a:schemeClr val="bg1"/>
                </a:solidFill>
                <a:effectLst/>
              </a:rPr>
              <a:t>buruk</a:t>
            </a:r>
            <a:r>
              <a:rPr lang="en-ID" dirty="0">
                <a:solidFill>
                  <a:schemeClr val="bg1"/>
                </a:solidFill>
                <a:effectLst/>
              </a:rPr>
              <a:t>, </a:t>
            </a:r>
            <a:r>
              <a:rPr lang="en-ID" dirty="0" err="1">
                <a:solidFill>
                  <a:schemeClr val="bg1"/>
                </a:solidFill>
                <a:effectLst/>
              </a:rPr>
              <a:t>seperti</a:t>
            </a:r>
            <a:r>
              <a:rPr lang="en-ID" dirty="0">
                <a:solidFill>
                  <a:schemeClr val="bg1"/>
                </a:solidFill>
                <a:effectLst/>
              </a:rPr>
              <a:t> </a:t>
            </a:r>
            <a:r>
              <a:rPr lang="en-ID" dirty="0" err="1">
                <a:solidFill>
                  <a:schemeClr val="bg1"/>
                </a:solidFill>
                <a:effectLst/>
              </a:rPr>
              <a:t>kualitas</a:t>
            </a:r>
            <a:r>
              <a:rPr lang="en-ID" dirty="0">
                <a:solidFill>
                  <a:schemeClr val="bg1"/>
                </a:solidFill>
                <a:effectLst/>
              </a:rPr>
              <a:t> air yang </a:t>
            </a:r>
            <a:r>
              <a:rPr lang="en-ID" dirty="0" err="1">
                <a:solidFill>
                  <a:schemeClr val="bg1"/>
                </a:solidFill>
                <a:effectLst/>
              </a:rPr>
              <a:t>tidak</a:t>
            </a:r>
            <a:r>
              <a:rPr lang="en-ID" dirty="0">
                <a:solidFill>
                  <a:schemeClr val="bg1"/>
                </a:solidFill>
                <a:effectLst/>
              </a:rPr>
              <a:t> </a:t>
            </a:r>
            <a:r>
              <a:rPr lang="en-ID" dirty="0" err="1">
                <a:solidFill>
                  <a:schemeClr val="bg1"/>
                </a:solidFill>
                <a:effectLst/>
              </a:rPr>
              <a:t>terjaga</a:t>
            </a:r>
            <a:r>
              <a:rPr lang="en-ID" dirty="0">
                <a:solidFill>
                  <a:schemeClr val="bg1"/>
                </a:solidFill>
                <a:effectLst/>
              </a:rPr>
              <a:t>, </a:t>
            </a:r>
            <a:r>
              <a:rPr lang="en-ID" dirty="0" err="1">
                <a:solidFill>
                  <a:schemeClr val="bg1"/>
                </a:solidFill>
                <a:effectLst/>
              </a:rPr>
              <a:t>dapat</a:t>
            </a:r>
            <a:r>
              <a:rPr lang="en-ID" dirty="0">
                <a:solidFill>
                  <a:schemeClr val="bg1"/>
                </a:solidFill>
                <a:effectLst/>
              </a:rPr>
              <a:t> </a:t>
            </a:r>
            <a:r>
              <a:rPr lang="en-ID" dirty="0" err="1">
                <a:solidFill>
                  <a:schemeClr val="bg1"/>
                </a:solidFill>
                <a:effectLst/>
              </a:rPr>
              <a:t>mempengaruhi</a:t>
            </a:r>
            <a:r>
              <a:rPr lang="en-ID" dirty="0">
                <a:solidFill>
                  <a:schemeClr val="bg1"/>
                </a:solidFill>
                <a:effectLst/>
              </a:rPr>
              <a:t> </a:t>
            </a:r>
            <a:r>
              <a:rPr lang="en-ID" dirty="0" err="1">
                <a:solidFill>
                  <a:schemeClr val="bg1"/>
                </a:solidFill>
                <a:effectLst/>
              </a:rPr>
              <a:t>kesehatan</a:t>
            </a:r>
            <a:r>
              <a:rPr lang="en-ID" dirty="0">
                <a:solidFill>
                  <a:schemeClr val="bg1"/>
                </a:solidFill>
                <a:effectLst/>
              </a:rPr>
              <a:t> </a:t>
            </a:r>
            <a:r>
              <a:rPr lang="en-ID" dirty="0" err="1">
                <a:solidFill>
                  <a:schemeClr val="bg1"/>
                </a:solidFill>
                <a:effectLst/>
              </a:rPr>
              <a:t>udang</a:t>
            </a:r>
            <a:r>
              <a:rPr lang="en-ID" dirty="0">
                <a:solidFill>
                  <a:schemeClr val="bg1"/>
                </a:solidFill>
                <a:effectLst/>
              </a:rPr>
              <a:t>. </a:t>
            </a:r>
            <a:r>
              <a:rPr lang="en-ID" dirty="0" err="1">
                <a:solidFill>
                  <a:schemeClr val="bg1"/>
                </a:solidFill>
                <a:effectLst/>
              </a:rPr>
              <a:t>Pengelolaan</a:t>
            </a:r>
            <a:r>
              <a:rPr lang="en-ID" dirty="0">
                <a:solidFill>
                  <a:schemeClr val="bg1"/>
                </a:solidFill>
                <a:effectLst/>
              </a:rPr>
              <a:t> air yang </a:t>
            </a:r>
            <a:r>
              <a:rPr lang="en-ID" dirty="0" err="1">
                <a:solidFill>
                  <a:schemeClr val="bg1"/>
                </a:solidFill>
                <a:effectLst/>
              </a:rPr>
              <a:t>kurang</a:t>
            </a:r>
            <a:r>
              <a:rPr lang="en-ID" dirty="0">
                <a:solidFill>
                  <a:schemeClr val="bg1"/>
                </a:solidFill>
                <a:effectLst/>
              </a:rPr>
              <a:t> optimal dan </a:t>
            </a:r>
            <a:r>
              <a:rPr lang="en-ID" dirty="0" err="1">
                <a:solidFill>
                  <a:schemeClr val="bg1"/>
                </a:solidFill>
                <a:effectLst/>
              </a:rPr>
              <a:t>pencemaran</a:t>
            </a:r>
            <a:r>
              <a:rPr lang="en-ID" dirty="0">
                <a:solidFill>
                  <a:schemeClr val="bg1"/>
                </a:solidFill>
                <a:effectLst/>
              </a:rPr>
              <a:t> </a:t>
            </a:r>
            <a:r>
              <a:rPr lang="en-ID" dirty="0" err="1">
                <a:solidFill>
                  <a:schemeClr val="bg1"/>
                </a:solidFill>
                <a:effectLst/>
              </a:rPr>
              <a:t>lingkungan</a:t>
            </a:r>
            <a:r>
              <a:rPr lang="en-ID" dirty="0">
                <a:solidFill>
                  <a:schemeClr val="bg1"/>
                </a:solidFill>
                <a:effectLst/>
              </a:rPr>
              <a:t> </a:t>
            </a:r>
            <a:r>
              <a:rPr lang="en-ID" dirty="0" err="1">
                <a:solidFill>
                  <a:schemeClr val="bg1"/>
                </a:solidFill>
                <a:effectLst/>
              </a:rPr>
              <a:t>menjadi</a:t>
            </a:r>
            <a:r>
              <a:rPr lang="en-ID" dirty="0">
                <a:solidFill>
                  <a:schemeClr val="bg1"/>
                </a:solidFill>
                <a:effectLst/>
              </a:rPr>
              <a:t> </a:t>
            </a:r>
            <a:r>
              <a:rPr lang="en-ID" dirty="0" err="1">
                <a:solidFill>
                  <a:schemeClr val="bg1"/>
                </a:solidFill>
                <a:effectLst/>
              </a:rPr>
              <a:t>tantangan</a:t>
            </a:r>
            <a:r>
              <a:rPr lang="en-ID" dirty="0">
                <a:solidFill>
                  <a:schemeClr val="bg1"/>
                </a:solidFill>
                <a:effectLst/>
              </a:rPr>
              <a:t> </a:t>
            </a:r>
            <a:r>
              <a:rPr lang="en-ID" dirty="0" err="1">
                <a:solidFill>
                  <a:schemeClr val="bg1"/>
                </a:solidFill>
                <a:effectLst/>
              </a:rPr>
              <a:t>besar</a:t>
            </a:r>
            <a:r>
              <a:rPr lang="en-ID" dirty="0">
                <a:solidFill>
                  <a:schemeClr val="bg1"/>
                </a:solidFill>
                <a:effectLst/>
              </a:rPr>
              <a:t> </a:t>
            </a:r>
            <a:r>
              <a:rPr lang="en-ID" dirty="0" err="1">
                <a:solidFill>
                  <a:schemeClr val="bg1"/>
                </a:solidFill>
                <a:effectLst/>
              </a:rPr>
              <a:t>dalam</a:t>
            </a:r>
            <a:r>
              <a:rPr lang="en-ID" dirty="0">
                <a:solidFill>
                  <a:schemeClr val="bg1"/>
                </a:solidFill>
                <a:effectLst/>
              </a:rPr>
              <a:t> </a:t>
            </a:r>
            <a:r>
              <a:rPr lang="en-ID" dirty="0" err="1">
                <a:solidFill>
                  <a:schemeClr val="bg1"/>
                </a:solidFill>
                <a:effectLst/>
              </a:rPr>
              <a:t>budidaya</a:t>
            </a:r>
            <a:r>
              <a:rPr lang="en-ID" dirty="0">
                <a:solidFill>
                  <a:schemeClr val="bg1"/>
                </a:solidFill>
                <a:effectLst/>
              </a:rPr>
              <a:t> </a:t>
            </a:r>
            <a:r>
              <a:rPr lang="en-ID" dirty="0" err="1">
                <a:solidFill>
                  <a:schemeClr val="bg1"/>
                </a:solidFill>
                <a:effectLst/>
              </a:rPr>
              <a:t>udang</a:t>
            </a:r>
            <a:r>
              <a:rPr lang="en-ID" dirty="0">
                <a:solidFill>
                  <a:schemeClr val="bg1"/>
                </a:solidFill>
                <a:effectLst/>
              </a:rPr>
              <a:t> </a:t>
            </a:r>
            <a:r>
              <a:rPr lang="en-ID" dirty="0" err="1">
                <a:solidFill>
                  <a:schemeClr val="bg1"/>
                </a:solidFill>
                <a:effectLst/>
              </a:rPr>
              <a:t>vaname</a:t>
            </a:r>
            <a:r>
              <a:rPr lang="en-ID" dirty="0">
                <a:solidFill>
                  <a:schemeClr val="bg1"/>
                </a:solidFill>
                <a:effectLst/>
              </a:rPr>
              <a:t>.</a:t>
            </a:r>
          </a:p>
          <a:p>
            <a:pPr>
              <a:buFont typeface="+mj-lt"/>
              <a:buAutoNum type="arabicPeriod"/>
            </a:pPr>
            <a:r>
              <a:rPr lang="en-ID" b="1" dirty="0" err="1">
                <a:solidFill>
                  <a:schemeClr val="accent2"/>
                </a:solidFill>
                <a:effectLst/>
              </a:rPr>
              <a:t>Kualitas</a:t>
            </a:r>
            <a:r>
              <a:rPr lang="en-ID" b="1" dirty="0">
                <a:solidFill>
                  <a:schemeClr val="accent2"/>
                </a:solidFill>
                <a:effectLst/>
              </a:rPr>
              <a:t> </a:t>
            </a:r>
            <a:r>
              <a:rPr lang="en-ID" b="1" dirty="0" err="1">
                <a:solidFill>
                  <a:schemeClr val="accent2"/>
                </a:solidFill>
                <a:effectLst/>
              </a:rPr>
              <a:t>Benur</a:t>
            </a:r>
            <a:r>
              <a:rPr lang="en-ID" dirty="0">
                <a:solidFill>
                  <a:schemeClr val="bg1"/>
                </a:solidFill>
                <a:effectLst/>
              </a:rPr>
              <a:t>: </a:t>
            </a:r>
            <a:r>
              <a:rPr lang="en-ID" dirty="0" err="1">
                <a:solidFill>
                  <a:schemeClr val="bg1"/>
                </a:solidFill>
                <a:effectLst/>
              </a:rPr>
              <a:t>Kualitas</a:t>
            </a:r>
            <a:r>
              <a:rPr lang="en-ID" dirty="0">
                <a:solidFill>
                  <a:schemeClr val="bg1"/>
                </a:solidFill>
                <a:effectLst/>
              </a:rPr>
              <a:t> </a:t>
            </a:r>
            <a:r>
              <a:rPr lang="en-ID" dirty="0" err="1">
                <a:solidFill>
                  <a:schemeClr val="bg1"/>
                </a:solidFill>
                <a:effectLst/>
              </a:rPr>
              <a:t>benur</a:t>
            </a:r>
            <a:r>
              <a:rPr lang="en-ID" dirty="0">
                <a:solidFill>
                  <a:schemeClr val="bg1"/>
                </a:solidFill>
                <a:effectLst/>
              </a:rPr>
              <a:t> </a:t>
            </a:r>
            <a:r>
              <a:rPr lang="en-ID" dirty="0" err="1">
                <a:solidFill>
                  <a:schemeClr val="bg1"/>
                </a:solidFill>
                <a:effectLst/>
              </a:rPr>
              <a:t>atau</a:t>
            </a:r>
            <a:r>
              <a:rPr lang="en-ID" dirty="0">
                <a:solidFill>
                  <a:schemeClr val="bg1"/>
                </a:solidFill>
                <a:effectLst/>
              </a:rPr>
              <a:t> </a:t>
            </a:r>
            <a:r>
              <a:rPr lang="en-ID" dirty="0" err="1">
                <a:solidFill>
                  <a:schemeClr val="bg1"/>
                </a:solidFill>
                <a:effectLst/>
              </a:rPr>
              <a:t>bibit</a:t>
            </a:r>
            <a:r>
              <a:rPr lang="en-ID" dirty="0">
                <a:solidFill>
                  <a:schemeClr val="bg1"/>
                </a:solidFill>
                <a:effectLst/>
              </a:rPr>
              <a:t> </a:t>
            </a:r>
            <a:r>
              <a:rPr lang="en-ID" dirty="0" err="1">
                <a:solidFill>
                  <a:schemeClr val="bg1"/>
                </a:solidFill>
                <a:effectLst/>
              </a:rPr>
              <a:t>udang</a:t>
            </a:r>
            <a:r>
              <a:rPr lang="en-ID" dirty="0">
                <a:solidFill>
                  <a:schemeClr val="bg1"/>
                </a:solidFill>
                <a:effectLst/>
              </a:rPr>
              <a:t> yang </a:t>
            </a:r>
            <a:r>
              <a:rPr lang="en-ID" dirty="0" err="1">
                <a:solidFill>
                  <a:schemeClr val="bg1"/>
                </a:solidFill>
                <a:effectLst/>
              </a:rPr>
              <a:t>kurang</a:t>
            </a:r>
            <a:r>
              <a:rPr lang="en-ID" dirty="0">
                <a:solidFill>
                  <a:schemeClr val="bg1"/>
                </a:solidFill>
                <a:effectLst/>
              </a:rPr>
              <a:t> </a:t>
            </a:r>
            <a:r>
              <a:rPr lang="en-ID" dirty="0" err="1">
                <a:solidFill>
                  <a:schemeClr val="bg1"/>
                </a:solidFill>
                <a:effectLst/>
              </a:rPr>
              <a:t>baik</a:t>
            </a:r>
            <a:r>
              <a:rPr lang="en-ID" dirty="0">
                <a:solidFill>
                  <a:schemeClr val="bg1"/>
                </a:solidFill>
                <a:effectLst/>
              </a:rPr>
              <a:t> </a:t>
            </a:r>
            <a:r>
              <a:rPr lang="en-ID" dirty="0" err="1">
                <a:solidFill>
                  <a:schemeClr val="bg1"/>
                </a:solidFill>
                <a:effectLst/>
              </a:rPr>
              <a:t>dapat</a:t>
            </a:r>
            <a:r>
              <a:rPr lang="en-ID" dirty="0">
                <a:solidFill>
                  <a:schemeClr val="bg1"/>
                </a:solidFill>
                <a:effectLst/>
              </a:rPr>
              <a:t> </a:t>
            </a:r>
            <a:r>
              <a:rPr lang="en-ID" dirty="0" err="1">
                <a:solidFill>
                  <a:schemeClr val="bg1"/>
                </a:solidFill>
                <a:effectLst/>
              </a:rPr>
              <a:t>mempengaruhi</a:t>
            </a:r>
            <a:r>
              <a:rPr lang="en-ID" dirty="0">
                <a:solidFill>
                  <a:schemeClr val="bg1"/>
                </a:solidFill>
                <a:effectLst/>
              </a:rPr>
              <a:t> </a:t>
            </a:r>
            <a:r>
              <a:rPr lang="en-ID" dirty="0" err="1">
                <a:solidFill>
                  <a:schemeClr val="bg1"/>
                </a:solidFill>
                <a:effectLst/>
              </a:rPr>
              <a:t>pertumbuhan</a:t>
            </a:r>
            <a:r>
              <a:rPr lang="en-ID" dirty="0">
                <a:solidFill>
                  <a:schemeClr val="bg1"/>
                </a:solidFill>
                <a:effectLst/>
              </a:rPr>
              <a:t> dan </a:t>
            </a:r>
            <a:r>
              <a:rPr lang="en-ID" dirty="0" err="1">
                <a:solidFill>
                  <a:schemeClr val="bg1"/>
                </a:solidFill>
                <a:effectLst/>
              </a:rPr>
              <a:t>kesehatan</a:t>
            </a:r>
            <a:r>
              <a:rPr lang="en-ID" dirty="0">
                <a:solidFill>
                  <a:schemeClr val="bg1"/>
                </a:solidFill>
                <a:effectLst/>
              </a:rPr>
              <a:t> </a:t>
            </a:r>
            <a:r>
              <a:rPr lang="en-ID" dirty="0" err="1">
                <a:solidFill>
                  <a:schemeClr val="bg1"/>
                </a:solidFill>
                <a:effectLst/>
              </a:rPr>
              <a:t>udang</a:t>
            </a:r>
            <a:r>
              <a:rPr lang="en-ID" dirty="0">
                <a:solidFill>
                  <a:schemeClr val="bg1"/>
                </a:solidFill>
                <a:effectLst/>
              </a:rPr>
              <a:t>. </a:t>
            </a:r>
            <a:r>
              <a:rPr lang="en-ID" dirty="0" err="1">
                <a:solidFill>
                  <a:schemeClr val="bg1"/>
                </a:solidFill>
                <a:effectLst/>
              </a:rPr>
              <a:t>Benur</a:t>
            </a:r>
            <a:r>
              <a:rPr lang="en-ID" dirty="0">
                <a:solidFill>
                  <a:schemeClr val="bg1"/>
                </a:solidFill>
                <a:effectLst/>
              </a:rPr>
              <a:t> yang </a:t>
            </a:r>
            <a:r>
              <a:rPr lang="en-ID" dirty="0" err="1">
                <a:solidFill>
                  <a:schemeClr val="bg1"/>
                </a:solidFill>
                <a:effectLst/>
              </a:rPr>
              <a:t>terinfeksi</a:t>
            </a:r>
            <a:r>
              <a:rPr lang="en-ID" dirty="0">
                <a:solidFill>
                  <a:schemeClr val="bg1"/>
                </a:solidFill>
                <a:effectLst/>
              </a:rPr>
              <a:t> </a:t>
            </a:r>
            <a:r>
              <a:rPr lang="en-ID" dirty="0" err="1">
                <a:solidFill>
                  <a:schemeClr val="bg1"/>
                </a:solidFill>
                <a:effectLst/>
              </a:rPr>
              <a:t>penyakit</a:t>
            </a:r>
            <a:r>
              <a:rPr lang="en-ID" dirty="0">
                <a:solidFill>
                  <a:schemeClr val="bg1"/>
                </a:solidFill>
                <a:effectLst/>
              </a:rPr>
              <a:t> </a:t>
            </a:r>
            <a:r>
              <a:rPr lang="en-ID" dirty="0" err="1">
                <a:solidFill>
                  <a:schemeClr val="bg1"/>
                </a:solidFill>
                <a:effectLst/>
              </a:rPr>
              <a:t>atau</a:t>
            </a:r>
            <a:r>
              <a:rPr lang="en-ID" dirty="0">
                <a:solidFill>
                  <a:schemeClr val="bg1"/>
                </a:solidFill>
                <a:effectLst/>
              </a:rPr>
              <a:t> </a:t>
            </a:r>
            <a:r>
              <a:rPr lang="en-ID" dirty="0" err="1">
                <a:solidFill>
                  <a:schemeClr val="bg1"/>
                </a:solidFill>
                <a:effectLst/>
              </a:rPr>
              <a:t>memiliki</a:t>
            </a:r>
            <a:r>
              <a:rPr lang="en-ID" dirty="0">
                <a:solidFill>
                  <a:schemeClr val="bg1"/>
                </a:solidFill>
                <a:effectLst/>
              </a:rPr>
              <a:t> </a:t>
            </a:r>
            <a:r>
              <a:rPr lang="en-ID" dirty="0" err="1">
                <a:solidFill>
                  <a:schemeClr val="bg1"/>
                </a:solidFill>
                <a:effectLst/>
              </a:rPr>
              <a:t>genetik</a:t>
            </a:r>
            <a:r>
              <a:rPr lang="en-ID" dirty="0">
                <a:solidFill>
                  <a:schemeClr val="bg1"/>
                </a:solidFill>
                <a:effectLst/>
              </a:rPr>
              <a:t> yang </a:t>
            </a:r>
            <a:r>
              <a:rPr lang="en-ID" dirty="0" err="1">
                <a:solidFill>
                  <a:schemeClr val="bg1"/>
                </a:solidFill>
                <a:effectLst/>
              </a:rPr>
              <a:t>buruk</a:t>
            </a:r>
            <a:r>
              <a:rPr lang="en-ID" dirty="0">
                <a:solidFill>
                  <a:schemeClr val="bg1"/>
                </a:solidFill>
                <a:effectLst/>
              </a:rPr>
              <a:t> </a:t>
            </a:r>
            <a:r>
              <a:rPr lang="en-ID" dirty="0" err="1">
                <a:solidFill>
                  <a:schemeClr val="bg1"/>
                </a:solidFill>
                <a:effectLst/>
              </a:rPr>
              <a:t>akan</a:t>
            </a:r>
            <a:r>
              <a:rPr lang="en-ID" dirty="0">
                <a:solidFill>
                  <a:schemeClr val="bg1"/>
                </a:solidFill>
                <a:effectLst/>
              </a:rPr>
              <a:t> </a:t>
            </a:r>
            <a:r>
              <a:rPr lang="en-ID" dirty="0" err="1">
                <a:solidFill>
                  <a:schemeClr val="bg1"/>
                </a:solidFill>
                <a:effectLst/>
              </a:rPr>
              <a:t>mengurangi</a:t>
            </a:r>
            <a:r>
              <a:rPr lang="en-ID" dirty="0">
                <a:solidFill>
                  <a:schemeClr val="bg1"/>
                </a:solidFill>
                <a:effectLst/>
              </a:rPr>
              <a:t> </a:t>
            </a:r>
            <a:r>
              <a:rPr lang="en-ID" dirty="0" err="1">
                <a:solidFill>
                  <a:schemeClr val="bg1"/>
                </a:solidFill>
                <a:effectLst/>
              </a:rPr>
              <a:t>produktivitas</a:t>
            </a:r>
            <a:r>
              <a:rPr lang="en-ID" dirty="0">
                <a:solidFill>
                  <a:schemeClr val="bg1"/>
                </a:solidFill>
                <a:effectLst/>
              </a:rPr>
              <a:t> </a:t>
            </a:r>
            <a:r>
              <a:rPr lang="en-ID" dirty="0" err="1">
                <a:solidFill>
                  <a:schemeClr val="bg1"/>
                </a:solidFill>
                <a:effectLst/>
              </a:rPr>
              <a:t>budidaya</a:t>
            </a:r>
            <a:r>
              <a:rPr lang="en-ID" dirty="0">
                <a:solidFill>
                  <a:schemeClr val="bg1"/>
                </a:solidFill>
                <a:effectLst/>
              </a:rPr>
              <a:t>.</a:t>
            </a:r>
          </a:p>
          <a:p>
            <a:pPr>
              <a:buFont typeface="+mj-lt"/>
              <a:buAutoNum type="arabicPeriod"/>
            </a:pPr>
            <a:r>
              <a:rPr lang="en-ID" b="1" dirty="0">
                <a:solidFill>
                  <a:schemeClr val="accent2"/>
                </a:solidFill>
                <a:effectLst/>
              </a:rPr>
              <a:t>Modal dan </a:t>
            </a:r>
            <a:r>
              <a:rPr lang="en-ID" b="1" dirty="0" err="1">
                <a:solidFill>
                  <a:schemeClr val="accent2"/>
                </a:solidFill>
                <a:effectLst/>
              </a:rPr>
              <a:t>Pembiayaan</a:t>
            </a:r>
            <a:r>
              <a:rPr lang="en-ID" dirty="0">
                <a:solidFill>
                  <a:schemeClr val="bg1"/>
                </a:solidFill>
                <a:effectLst/>
              </a:rPr>
              <a:t>: </a:t>
            </a:r>
            <a:r>
              <a:rPr lang="en-ID" dirty="0" err="1">
                <a:solidFill>
                  <a:schemeClr val="bg1"/>
                </a:solidFill>
                <a:effectLst/>
              </a:rPr>
              <a:t>Budidaya</a:t>
            </a:r>
            <a:r>
              <a:rPr lang="en-ID" dirty="0">
                <a:solidFill>
                  <a:schemeClr val="bg1"/>
                </a:solidFill>
                <a:effectLst/>
              </a:rPr>
              <a:t> </a:t>
            </a:r>
            <a:r>
              <a:rPr lang="en-ID" dirty="0" err="1">
                <a:solidFill>
                  <a:schemeClr val="bg1"/>
                </a:solidFill>
                <a:effectLst/>
              </a:rPr>
              <a:t>udang</a:t>
            </a:r>
            <a:r>
              <a:rPr lang="en-ID" dirty="0">
                <a:solidFill>
                  <a:schemeClr val="bg1"/>
                </a:solidFill>
                <a:effectLst/>
              </a:rPr>
              <a:t> </a:t>
            </a:r>
            <a:r>
              <a:rPr lang="en-ID" dirty="0" err="1">
                <a:solidFill>
                  <a:schemeClr val="bg1"/>
                </a:solidFill>
                <a:effectLst/>
              </a:rPr>
              <a:t>vaname</a:t>
            </a:r>
            <a:r>
              <a:rPr lang="en-ID" dirty="0">
                <a:solidFill>
                  <a:schemeClr val="bg1"/>
                </a:solidFill>
                <a:effectLst/>
              </a:rPr>
              <a:t> </a:t>
            </a:r>
            <a:r>
              <a:rPr lang="en-ID" dirty="0" err="1">
                <a:solidFill>
                  <a:schemeClr val="bg1"/>
                </a:solidFill>
                <a:effectLst/>
              </a:rPr>
              <a:t>memerlukan</a:t>
            </a:r>
            <a:r>
              <a:rPr lang="en-ID" dirty="0">
                <a:solidFill>
                  <a:schemeClr val="bg1"/>
                </a:solidFill>
                <a:effectLst/>
              </a:rPr>
              <a:t> modal yang </a:t>
            </a:r>
            <a:r>
              <a:rPr lang="en-ID" dirty="0" err="1">
                <a:solidFill>
                  <a:schemeClr val="bg1"/>
                </a:solidFill>
                <a:effectLst/>
              </a:rPr>
              <a:t>cukup</a:t>
            </a:r>
            <a:r>
              <a:rPr lang="en-ID" dirty="0">
                <a:solidFill>
                  <a:schemeClr val="bg1"/>
                </a:solidFill>
                <a:effectLst/>
              </a:rPr>
              <a:t> </a:t>
            </a:r>
            <a:r>
              <a:rPr lang="en-ID" dirty="0" err="1">
                <a:solidFill>
                  <a:schemeClr val="bg1"/>
                </a:solidFill>
                <a:effectLst/>
              </a:rPr>
              <a:t>besar</a:t>
            </a:r>
            <a:r>
              <a:rPr lang="en-ID" dirty="0">
                <a:solidFill>
                  <a:schemeClr val="bg1"/>
                </a:solidFill>
                <a:effectLst/>
              </a:rPr>
              <a:t>, </a:t>
            </a:r>
            <a:r>
              <a:rPr lang="en-ID" dirty="0" err="1">
                <a:solidFill>
                  <a:schemeClr val="bg1"/>
                </a:solidFill>
                <a:effectLst/>
              </a:rPr>
              <a:t>terutama</a:t>
            </a:r>
            <a:r>
              <a:rPr lang="en-ID" dirty="0">
                <a:solidFill>
                  <a:schemeClr val="bg1"/>
                </a:solidFill>
                <a:effectLst/>
              </a:rPr>
              <a:t> </a:t>
            </a:r>
            <a:r>
              <a:rPr lang="en-ID" dirty="0" err="1">
                <a:solidFill>
                  <a:schemeClr val="bg1"/>
                </a:solidFill>
                <a:effectLst/>
              </a:rPr>
              <a:t>untuk</a:t>
            </a:r>
            <a:r>
              <a:rPr lang="en-ID" dirty="0">
                <a:solidFill>
                  <a:schemeClr val="bg1"/>
                </a:solidFill>
                <a:effectLst/>
              </a:rPr>
              <a:t> </a:t>
            </a:r>
            <a:r>
              <a:rPr lang="en-ID" dirty="0" err="1">
                <a:solidFill>
                  <a:schemeClr val="bg1"/>
                </a:solidFill>
                <a:effectLst/>
              </a:rPr>
              <a:t>investasi</a:t>
            </a:r>
            <a:r>
              <a:rPr lang="en-ID" dirty="0">
                <a:solidFill>
                  <a:schemeClr val="bg1"/>
                </a:solidFill>
                <a:effectLst/>
              </a:rPr>
              <a:t> </a:t>
            </a:r>
            <a:r>
              <a:rPr lang="en-ID" dirty="0" err="1">
                <a:solidFill>
                  <a:schemeClr val="bg1"/>
                </a:solidFill>
                <a:effectLst/>
              </a:rPr>
              <a:t>awal</a:t>
            </a:r>
            <a:r>
              <a:rPr lang="en-ID" dirty="0">
                <a:solidFill>
                  <a:schemeClr val="bg1"/>
                </a:solidFill>
                <a:effectLst/>
              </a:rPr>
              <a:t> </a:t>
            </a:r>
            <a:r>
              <a:rPr lang="en-ID" dirty="0" err="1">
                <a:solidFill>
                  <a:schemeClr val="bg1"/>
                </a:solidFill>
                <a:effectLst/>
              </a:rPr>
              <a:t>seperti</a:t>
            </a:r>
            <a:r>
              <a:rPr lang="en-ID" dirty="0">
                <a:solidFill>
                  <a:schemeClr val="bg1"/>
                </a:solidFill>
                <a:effectLst/>
              </a:rPr>
              <a:t> </a:t>
            </a:r>
            <a:r>
              <a:rPr lang="en-ID" dirty="0" err="1">
                <a:solidFill>
                  <a:schemeClr val="bg1"/>
                </a:solidFill>
                <a:effectLst/>
              </a:rPr>
              <a:t>pembangunan</a:t>
            </a:r>
            <a:r>
              <a:rPr lang="en-ID" dirty="0">
                <a:solidFill>
                  <a:schemeClr val="bg1"/>
                </a:solidFill>
                <a:effectLst/>
              </a:rPr>
              <a:t> </a:t>
            </a:r>
            <a:r>
              <a:rPr lang="en-ID" dirty="0" err="1">
                <a:solidFill>
                  <a:schemeClr val="bg1"/>
                </a:solidFill>
                <a:effectLst/>
              </a:rPr>
              <a:t>tambak</a:t>
            </a:r>
            <a:r>
              <a:rPr lang="en-ID" dirty="0">
                <a:solidFill>
                  <a:schemeClr val="bg1"/>
                </a:solidFill>
                <a:effectLst/>
              </a:rPr>
              <a:t>, </a:t>
            </a:r>
            <a:r>
              <a:rPr lang="en-ID" dirty="0" err="1">
                <a:solidFill>
                  <a:schemeClr val="bg1"/>
                </a:solidFill>
                <a:effectLst/>
              </a:rPr>
              <a:t>pembelian</a:t>
            </a:r>
            <a:r>
              <a:rPr lang="en-ID" dirty="0">
                <a:solidFill>
                  <a:schemeClr val="bg1"/>
                </a:solidFill>
                <a:effectLst/>
              </a:rPr>
              <a:t> </a:t>
            </a:r>
            <a:r>
              <a:rPr lang="en-ID" dirty="0" err="1">
                <a:solidFill>
                  <a:schemeClr val="bg1"/>
                </a:solidFill>
                <a:effectLst/>
              </a:rPr>
              <a:t>benur</a:t>
            </a:r>
            <a:r>
              <a:rPr lang="en-ID" dirty="0">
                <a:solidFill>
                  <a:schemeClr val="bg1"/>
                </a:solidFill>
                <a:effectLst/>
              </a:rPr>
              <a:t>, dan </a:t>
            </a:r>
            <a:r>
              <a:rPr lang="en-ID" dirty="0" err="1">
                <a:solidFill>
                  <a:schemeClr val="bg1"/>
                </a:solidFill>
                <a:effectLst/>
              </a:rPr>
              <a:t>pakan</a:t>
            </a:r>
            <a:r>
              <a:rPr lang="en-ID" dirty="0">
                <a:solidFill>
                  <a:schemeClr val="bg1"/>
                </a:solidFill>
                <a:effectLst/>
              </a:rPr>
              <a:t>. </a:t>
            </a:r>
            <a:r>
              <a:rPr lang="en-ID" dirty="0" err="1">
                <a:solidFill>
                  <a:schemeClr val="bg1"/>
                </a:solidFill>
                <a:effectLst/>
              </a:rPr>
              <a:t>Kesulitan</a:t>
            </a:r>
            <a:r>
              <a:rPr lang="en-ID" dirty="0">
                <a:solidFill>
                  <a:schemeClr val="bg1"/>
                </a:solidFill>
                <a:effectLst/>
              </a:rPr>
              <a:t> </a:t>
            </a:r>
            <a:r>
              <a:rPr lang="en-ID" dirty="0" err="1">
                <a:solidFill>
                  <a:schemeClr val="bg1"/>
                </a:solidFill>
                <a:effectLst/>
              </a:rPr>
              <a:t>dalam</a:t>
            </a:r>
            <a:r>
              <a:rPr lang="en-ID" dirty="0">
                <a:solidFill>
                  <a:schemeClr val="bg1"/>
                </a:solidFill>
                <a:effectLst/>
              </a:rPr>
              <a:t> </a:t>
            </a:r>
            <a:r>
              <a:rPr lang="en-ID" dirty="0" err="1">
                <a:solidFill>
                  <a:schemeClr val="bg1"/>
                </a:solidFill>
                <a:effectLst/>
              </a:rPr>
              <a:t>mendapatkan</a:t>
            </a:r>
            <a:r>
              <a:rPr lang="en-ID" dirty="0">
                <a:solidFill>
                  <a:schemeClr val="bg1"/>
                </a:solidFill>
                <a:effectLst/>
              </a:rPr>
              <a:t> </a:t>
            </a:r>
            <a:r>
              <a:rPr lang="en-ID" dirty="0" err="1">
                <a:solidFill>
                  <a:schemeClr val="bg1"/>
                </a:solidFill>
                <a:effectLst/>
              </a:rPr>
              <a:t>pembiayaan</a:t>
            </a:r>
            <a:r>
              <a:rPr lang="en-ID" dirty="0">
                <a:solidFill>
                  <a:schemeClr val="bg1"/>
                </a:solidFill>
                <a:effectLst/>
              </a:rPr>
              <a:t> </a:t>
            </a:r>
            <a:r>
              <a:rPr lang="en-ID" dirty="0" err="1">
                <a:solidFill>
                  <a:schemeClr val="bg1"/>
                </a:solidFill>
                <a:effectLst/>
              </a:rPr>
              <a:t>menjadi</a:t>
            </a:r>
            <a:r>
              <a:rPr lang="en-ID" dirty="0">
                <a:solidFill>
                  <a:schemeClr val="bg1"/>
                </a:solidFill>
                <a:effectLst/>
              </a:rPr>
              <a:t> </a:t>
            </a:r>
            <a:r>
              <a:rPr lang="en-ID" dirty="0" err="1">
                <a:solidFill>
                  <a:schemeClr val="bg1"/>
                </a:solidFill>
                <a:effectLst/>
              </a:rPr>
              <a:t>hambatan</a:t>
            </a:r>
            <a:r>
              <a:rPr lang="en-ID" dirty="0">
                <a:solidFill>
                  <a:schemeClr val="bg1"/>
                </a:solidFill>
                <a:effectLst/>
              </a:rPr>
              <a:t> </a:t>
            </a:r>
            <a:r>
              <a:rPr lang="en-ID" dirty="0" err="1">
                <a:solidFill>
                  <a:schemeClr val="bg1"/>
                </a:solidFill>
                <a:effectLst/>
              </a:rPr>
              <a:t>bagi</a:t>
            </a:r>
            <a:r>
              <a:rPr lang="en-ID" dirty="0">
                <a:solidFill>
                  <a:schemeClr val="bg1"/>
                </a:solidFill>
                <a:effectLst/>
              </a:rPr>
              <a:t> </a:t>
            </a:r>
            <a:r>
              <a:rPr lang="en-ID" dirty="0" err="1">
                <a:solidFill>
                  <a:schemeClr val="bg1"/>
                </a:solidFill>
                <a:effectLst/>
              </a:rPr>
              <a:t>banyak</a:t>
            </a:r>
            <a:r>
              <a:rPr lang="en-ID" dirty="0">
                <a:solidFill>
                  <a:schemeClr val="bg1"/>
                </a:solidFill>
                <a:effectLst/>
              </a:rPr>
              <a:t> socio entrepreneur.</a:t>
            </a:r>
          </a:p>
          <a:p>
            <a:pPr>
              <a:buFont typeface="+mj-lt"/>
              <a:buAutoNum type="arabicPeriod"/>
            </a:pPr>
            <a:r>
              <a:rPr lang="en-ID" b="1" dirty="0" err="1">
                <a:solidFill>
                  <a:schemeClr val="accent2"/>
                </a:solidFill>
                <a:effectLst/>
              </a:rPr>
              <a:t>Teknologi</a:t>
            </a:r>
            <a:r>
              <a:rPr lang="en-ID" b="1" dirty="0">
                <a:solidFill>
                  <a:schemeClr val="accent2"/>
                </a:solidFill>
                <a:effectLst/>
              </a:rPr>
              <a:t> dan </a:t>
            </a:r>
            <a:r>
              <a:rPr lang="en-ID" b="1" dirty="0" err="1">
                <a:solidFill>
                  <a:schemeClr val="accent2"/>
                </a:solidFill>
                <a:effectLst/>
              </a:rPr>
              <a:t>Pengetahuan</a:t>
            </a:r>
            <a:r>
              <a:rPr lang="en-ID" dirty="0">
                <a:solidFill>
                  <a:schemeClr val="bg1"/>
                </a:solidFill>
                <a:effectLst/>
              </a:rPr>
              <a:t>: </a:t>
            </a:r>
            <a:r>
              <a:rPr lang="en-ID" dirty="0" err="1">
                <a:solidFill>
                  <a:schemeClr val="bg1"/>
                </a:solidFill>
                <a:effectLst/>
              </a:rPr>
              <a:t>Kurangnya</a:t>
            </a:r>
            <a:r>
              <a:rPr lang="en-ID" dirty="0">
                <a:solidFill>
                  <a:schemeClr val="bg1"/>
                </a:solidFill>
                <a:effectLst/>
              </a:rPr>
              <a:t> </a:t>
            </a:r>
            <a:r>
              <a:rPr lang="en-ID" dirty="0" err="1">
                <a:solidFill>
                  <a:schemeClr val="bg1"/>
                </a:solidFill>
                <a:effectLst/>
              </a:rPr>
              <a:t>pengetahuan</a:t>
            </a:r>
            <a:r>
              <a:rPr lang="en-ID" dirty="0">
                <a:solidFill>
                  <a:schemeClr val="bg1"/>
                </a:solidFill>
                <a:effectLst/>
              </a:rPr>
              <a:t> dan </a:t>
            </a:r>
            <a:r>
              <a:rPr lang="en-ID" dirty="0" err="1">
                <a:solidFill>
                  <a:schemeClr val="bg1"/>
                </a:solidFill>
                <a:effectLst/>
              </a:rPr>
              <a:t>keterampilan</a:t>
            </a:r>
            <a:r>
              <a:rPr lang="en-ID" dirty="0">
                <a:solidFill>
                  <a:schemeClr val="bg1"/>
                </a:solidFill>
                <a:effectLst/>
              </a:rPr>
              <a:t> </a:t>
            </a:r>
            <a:r>
              <a:rPr lang="en-ID" dirty="0" err="1">
                <a:solidFill>
                  <a:schemeClr val="bg1"/>
                </a:solidFill>
                <a:effectLst/>
              </a:rPr>
              <a:t>dalam</a:t>
            </a:r>
            <a:r>
              <a:rPr lang="en-ID" dirty="0">
                <a:solidFill>
                  <a:schemeClr val="bg1"/>
                </a:solidFill>
                <a:effectLst/>
              </a:rPr>
              <a:t> </a:t>
            </a:r>
            <a:r>
              <a:rPr lang="en-ID" dirty="0" err="1">
                <a:solidFill>
                  <a:schemeClr val="bg1"/>
                </a:solidFill>
                <a:effectLst/>
              </a:rPr>
              <a:t>teknologi</a:t>
            </a:r>
            <a:r>
              <a:rPr lang="en-ID" dirty="0">
                <a:solidFill>
                  <a:schemeClr val="bg1"/>
                </a:solidFill>
                <a:effectLst/>
              </a:rPr>
              <a:t> </a:t>
            </a:r>
            <a:r>
              <a:rPr lang="en-ID" dirty="0" err="1">
                <a:solidFill>
                  <a:schemeClr val="bg1"/>
                </a:solidFill>
                <a:effectLst/>
              </a:rPr>
              <a:t>budidaya</a:t>
            </a:r>
            <a:r>
              <a:rPr lang="en-ID" dirty="0">
                <a:solidFill>
                  <a:schemeClr val="bg1"/>
                </a:solidFill>
                <a:effectLst/>
              </a:rPr>
              <a:t> </a:t>
            </a:r>
            <a:r>
              <a:rPr lang="en-ID" dirty="0" err="1">
                <a:solidFill>
                  <a:schemeClr val="bg1"/>
                </a:solidFill>
                <a:effectLst/>
              </a:rPr>
              <a:t>udang</a:t>
            </a:r>
            <a:r>
              <a:rPr lang="en-ID" dirty="0">
                <a:solidFill>
                  <a:schemeClr val="bg1"/>
                </a:solidFill>
                <a:effectLst/>
              </a:rPr>
              <a:t> </a:t>
            </a:r>
            <a:r>
              <a:rPr lang="en-ID" dirty="0" err="1">
                <a:solidFill>
                  <a:schemeClr val="bg1"/>
                </a:solidFill>
                <a:effectLst/>
              </a:rPr>
              <a:t>vaname</a:t>
            </a:r>
            <a:r>
              <a:rPr lang="en-ID" dirty="0">
                <a:solidFill>
                  <a:schemeClr val="bg1"/>
                </a:solidFill>
                <a:effectLst/>
              </a:rPr>
              <a:t>, </a:t>
            </a:r>
            <a:r>
              <a:rPr lang="en-ID" dirty="0" err="1">
                <a:solidFill>
                  <a:schemeClr val="bg1"/>
                </a:solidFill>
                <a:effectLst/>
              </a:rPr>
              <a:t>terutama</a:t>
            </a:r>
            <a:r>
              <a:rPr lang="en-ID" dirty="0">
                <a:solidFill>
                  <a:schemeClr val="bg1"/>
                </a:solidFill>
                <a:effectLst/>
              </a:rPr>
              <a:t> </a:t>
            </a:r>
            <a:r>
              <a:rPr lang="en-ID" dirty="0" err="1">
                <a:solidFill>
                  <a:schemeClr val="bg1"/>
                </a:solidFill>
                <a:effectLst/>
              </a:rPr>
              <a:t>teknologi</a:t>
            </a:r>
            <a:r>
              <a:rPr lang="en-ID" dirty="0">
                <a:solidFill>
                  <a:schemeClr val="bg1"/>
                </a:solidFill>
                <a:effectLst/>
              </a:rPr>
              <a:t> </a:t>
            </a:r>
            <a:r>
              <a:rPr lang="en-ID" dirty="0" err="1">
                <a:solidFill>
                  <a:schemeClr val="bg1"/>
                </a:solidFill>
                <a:effectLst/>
              </a:rPr>
              <a:t>intensif</a:t>
            </a:r>
            <a:r>
              <a:rPr lang="en-ID" dirty="0">
                <a:solidFill>
                  <a:schemeClr val="bg1"/>
                </a:solidFill>
                <a:effectLst/>
              </a:rPr>
              <a:t> dan super </a:t>
            </a:r>
            <a:r>
              <a:rPr lang="en-ID" dirty="0" err="1">
                <a:solidFill>
                  <a:schemeClr val="bg1"/>
                </a:solidFill>
                <a:effectLst/>
              </a:rPr>
              <a:t>intensif</a:t>
            </a:r>
            <a:r>
              <a:rPr lang="en-ID" dirty="0">
                <a:solidFill>
                  <a:schemeClr val="bg1"/>
                </a:solidFill>
                <a:effectLst/>
              </a:rPr>
              <a:t>, </a:t>
            </a:r>
            <a:r>
              <a:rPr lang="en-ID" dirty="0" err="1">
                <a:solidFill>
                  <a:schemeClr val="bg1"/>
                </a:solidFill>
                <a:effectLst/>
              </a:rPr>
              <a:t>dapat</a:t>
            </a:r>
            <a:r>
              <a:rPr lang="en-ID" dirty="0">
                <a:solidFill>
                  <a:schemeClr val="bg1"/>
                </a:solidFill>
                <a:effectLst/>
              </a:rPr>
              <a:t> </a:t>
            </a:r>
            <a:r>
              <a:rPr lang="en-ID" dirty="0" err="1">
                <a:solidFill>
                  <a:schemeClr val="bg1"/>
                </a:solidFill>
                <a:effectLst/>
              </a:rPr>
              <a:t>menghambat</a:t>
            </a:r>
            <a:r>
              <a:rPr lang="en-ID" dirty="0">
                <a:solidFill>
                  <a:schemeClr val="bg1"/>
                </a:solidFill>
                <a:effectLst/>
              </a:rPr>
              <a:t> </a:t>
            </a:r>
            <a:r>
              <a:rPr lang="en-ID" dirty="0" err="1">
                <a:solidFill>
                  <a:schemeClr val="bg1"/>
                </a:solidFill>
                <a:effectLst/>
              </a:rPr>
              <a:t>keberhasilan</a:t>
            </a:r>
            <a:r>
              <a:rPr lang="en-ID" dirty="0">
                <a:solidFill>
                  <a:schemeClr val="bg1"/>
                </a:solidFill>
                <a:effectLst/>
              </a:rPr>
              <a:t> </a:t>
            </a:r>
            <a:r>
              <a:rPr lang="en-ID" dirty="0" err="1">
                <a:solidFill>
                  <a:schemeClr val="bg1"/>
                </a:solidFill>
                <a:effectLst/>
              </a:rPr>
              <a:t>budidaya</a:t>
            </a:r>
            <a:r>
              <a:rPr lang="en-ID" dirty="0">
                <a:solidFill>
                  <a:schemeClr val="bg1"/>
                </a:solidFill>
                <a:effectLst/>
              </a:rPr>
              <a:t>. </a:t>
            </a:r>
            <a:r>
              <a:rPr lang="en-ID" dirty="0" err="1">
                <a:solidFill>
                  <a:schemeClr val="bg1"/>
                </a:solidFill>
                <a:effectLst/>
              </a:rPr>
              <a:t>Pelatihan</a:t>
            </a:r>
            <a:r>
              <a:rPr lang="en-ID" dirty="0">
                <a:solidFill>
                  <a:schemeClr val="bg1"/>
                </a:solidFill>
                <a:effectLst/>
              </a:rPr>
              <a:t> dan </a:t>
            </a:r>
            <a:r>
              <a:rPr lang="en-ID" dirty="0" err="1">
                <a:solidFill>
                  <a:schemeClr val="bg1"/>
                </a:solidFill>
                <a:effectLst/>
              </a:rPr>
              <a:t>penyuluhan</a:t>
            </a:r>
            <a:r>
              <a:rPr lang="en-ID" dirty="0">
                <a:solidFill>
                  <a:schemeClr val="bg1"/>
                </a:solidFill>
                <a:effectLst/>
              </a:rPr>
              <a:t> sangat </a:t>
            </a:r>
            <a:r>
              <a:rPr lang="en-ID" dirty="0" err="1">
                <a:solidFill>
                  <a:schemeClr val="bg1"/>
                </a:solidFill>
                <a:effectLst/>
              </a:rPr>
              <a:t>diperlukan</a:t>
            </a:r>
            <a:r>
              <a:rPr lang="en-ID" dirty="0">
                <a:solidFill>
                  <a:schemeClr val="bg1"/>
                </a:solidFill>
                <a:effectLst/>
              </a:rPr>
              <a:t> </a:t>
            </a:r>
            <a:r>
              <a:rPr lang="en-ID" dirty="0" err="1">
                <a:solidFill>
                  <a:schemeClr val="bg1"/>
                </a:solidFill>
                <a:effectLst/>
              </a:rPr>
              <a:t>untuk</a:t>
            </a:r>
            <a:r>
              <a:rPr lang="en-ID" dirty="0">
                <a:solidFill>
                  <a:schemeClr val="bg1"/>
                </a:solidFill>
                <a:effectLst/>
              </a:rPr>
              <a:t> </a:t>
            </a:r>
            <a:r>
              <a:rPr lang="en-ID" dirty="0" err="1">
                <a:solidFill>
                  <a:schemeClr val="bg1"/>
                </a:solidFill>
                <a:effectLst/>
              </a:rPr>
              <a:t>meningkatkan</a:t>
            </a:r>
            <a:r>
              <a:rPr lang="en-ID" dirty="0">
                <a:solidFill>
                  <a:schemeClr val="bg1"/>
                </a:solidFill>
                <a:effectLst/>
              </a:rPr>
              <a:t> </a:t>
            </a:r>
            <a:r>
              <a:rPr lang="en-ID" dirty="0" err="1">
                <a:solidFill>
                  <a:schemeClr val="bg1"/>
                </a:solidFill>
                <a:effectLst/>
              </a:rPr>
              <a:t>kemampuan</a:t>
            </a:r>
            <a:r>
              <a:rPr lang="en-ID" dirty="0">
                <a:solidFill>
                  <a:schemeClr val="bg1"/>
                </a:solidFill>
                <a:effectLst/>
              </a:rPr>
              <a:t> para </a:t>
            </a:r>
            <a:r>
              <a:rPr lang="en-ID" dirty="0" err="1">
                <a:solidFill>
                  <a:schemeClr val="bg1"/>
                </a:solidFill>
                <a:effectLst/>
              </a:rPr>
              <a:t>pembudidaya</a:t>
            </a:r>
            <a:r>
              <a:rPr lang="en-ID" dirty="0">
                <a:solidFill>
                  <a:schemeClr val="bg1"/>
                </a:solidFill>
                <a:effectLst/>
              </a:rPr>
              <a:t>.</a:t>
            </a:r>
          </a:p>
          <a:p>
            <a:pPr>
              <a:buFont typeface="+mj-lt"/>
              <a:buAutoNum type="arabicPeriod"/>
            </a:pPr>
            <a:r>
              <a:rPr lang="en-ID" b="1" dirty="0" err="1">
                <a:solidFill>
                  <a:schemeClr val="accent2"/>
                </a:solidFill>
                <a:effectLst/>
              </a:rPr>
              <a:t>Alih</a:t>
            </a:r>
            <a:r>
              <a:rPr lang="en-ID" b="1" dirty="0">
                <a:solidFill>
                  <a:schemeClr val="accent2"/>
                </a:solidFill>
                <a:effectLst/>
              </a:rPr>
              <a:t> </a:t>
            </a:r>
            <a:r>
              <a:rPr lang="en-ID" b="1" dirty="0" err="1">
                <a:solidFill>
                  <a:schemeClr val="accent2"/>
                </a:solidFill>
                <a:effectLst/>
              </a:rPr>
              <a:t>Fungsi</a:t>
            </a:r>
            <a:r>
              <a:rPr lang="en-ID" b="1" dirty="0">
                <a:solidFill>
                  <a:schemeClr val="accent2"/>
                </a:solidFill>
                <a:effectLst/>
              </a:rPr>
              <a:t> </a:t>
            </a:r>
            <a:r>
              <a:rPr lang="en-ID" b="1" dirty="0" err="1">
                <a:solidFill>
                  <a:schemeClr val="accent2"/>
                </a:solidFill>
                <a:effectLst/>
              </a:rPr>
              <a:t>Lahan</a:t>
            </a:r>
            <a:r>
              <a:rPr lang="en-ID" dirty="0">
                <a:solidFill>
                  <a:schemeClr val="bg1"/>
                </a:solidFill>
                <a:effectLst/>
              </a:rPr>
              <a:t>: </a:t>
            </a:r>
            <a:r>
              <a:rPr lang="en-ID" dirty="0" err="1">
                <a:solidFill>
                  <a:schemeClr val="bg1"/>
                </a:solidFill>
                <a:effectLst/>
              </a:rPr>
              <a:t>Alih</a:t>
            </a:r>
            <a:r>
              <a:rPr lang="en-ID" dirty="0">
                <a:solidFill>
                  <a:schemeClr val="bg1"/>
                </a:solidFill>
                <a:effectLst/>
              </a:rPr>
              <a:t> </a:t>
            </a:r>
            <a:r>
              <a:rPr lang="en-ID" dirty="0" err="1">
                <a:solidFill>
                  <a:schemeClr val="bg1"/>
                </a:solidFill>
                <a:effectLst/>
              </a:rPr>
              <a:t>fungsi</a:t>
            </a:r>
            <a:r>
              <a:rPr lang="en-ID" dirty="0">
                <a:solidFill>
                  <a:schemeClr val="bg1"/>
                </a:solidFill>
                <a:effectLst/>
              </a:rPr>
              <a:t> </a:t>
            </a:r>
            <a:r>
              <a:rPr lang="en-ID" dirty="0" err="1">
                <a:solidFill>
                  <a:schemeClr val="bg1"/>
                </a:solidFill>
                <a:effectLst/>
              </a:rPr>
              <a:t>lahan</a:t>
            </a:r>
            <a:r>
              <a:rPr lang="en-ID" dirty="0">
                <a:solidFill>
                  <a:schemeClr val="bg1"/>
                </a:solidFill>
                <a:effectLst/>
              </a:rPr>
              <a:t> </a:t>
            </a:r>
            <a:r>
              <a:rPr lang="en-ID" dirty="0" err="1">
                <a:solidFill>
                  <a:schemeClr val="bg1"/>
                </a:solidFill>
                <a:effectLst/>
              </a:rPr>
              <a:t>pertanian</a:t>
            </a:r>
            <a:r>
              <a:rPr lang="en-ID" dirty="0">
                <a:solidFill>
                  <a:schemeClr val="bg1"/>
                </a:solidFill>
                <a:effectLst/>
              </a:rPr>
              <a:t> </a:t>
            </a:r>
            <a:r>
              <a:rPr lang="en-ID" dirty="0" err="1">
                <a:solidFill>
                  <a:schemeClr val="bg1"/>
                </a:solidFill>
                <a:effectLst/>
              </a:rPr>
              <a:t>menjadi</a:t>
            </a:r>
            <a:r>
              <a:rPr lang="en-ID" dirty="0">
                <a:solidFill>
                  <a:schemeClr val="bg1"/>
                </a:solidFill>
                <a:effectLst/>
              </a:rPr>
              <a:t> </a:t>
            </a:r>
            <a:r>
              <a:rPr lang="en-ID" dirty="0" err="1">
                <a:solidFill>
                  <a:schemeClr val="bg1"/>
                </a:solidFill>
                <a:effectLst/>
              </a:rPr>
              <a:t>tambak</a:t>
            </a:r>
            <a:r>
              <a:rPr lang="en-ID" dirty="0">
                <a:solidFill>
                  <a:schemeClr val="bg1"/>
                </a:solidFill>
                <a:effectLst/>
              </a:rPr>
              <a:t> </a:t>
            </a:r>
            <a:r>
              <a:rPr lang="en-ID" dirty="0" err="1">
                <a:solidFill>
                  <a:schemeClr val="bg1"/>
                </a:solidFill>
                <a:effectLst/>
              </a:rPr>
              <a:t>udang</a:t>
            </a:r>
            <a:r>
              <a:rPr lang="en-ID" dirty="0">
                <a:solidFill>
                  <a:schemeClr val="bg1"/>
                </a:solidFill>
                <a:effectLst/>
              </a:rPr>
              <a:t> </a:t>
            </a:r>
            <a:r>
              <a:rPr lang="en-ID" dirty="0" err="1">
                <a:solidFill>
                  <a:schemeClr val="bg1"/>
                </a:solidFill>
                <a:effectLst/>
              </a:rPr>
              <a:t>dapat</a:t>
            </a:r>
            <a:r>
              <a:rPr lang="en-ID" dirty="0">
                <a:solidFill>
                  <a:schemeClr val="bg1"/>
                </a:solidFill>
                <a:effectLst/>
              </a:rPr>
              <a:t> </a:t>
            </a:r>
            <a:r>
              <a:rPr lang="en-ID" dirty="0" err="1">
                <a:solidFill>
                  <a:schemeClr val="bg1"/>
                </a:solidFill>
                <a:effectLst/>
              </a:rPr>
              <a:t>menimbulkan</a:t>
            </a:r>
            <a:r>
              <a:rPr lang="en-ID" dirty="0">
                <a:solidFill>
                  <a:schemeClr val="bg1"/>
                </a:solidFill>
                <a:effectLst/>
              </a:rPr>
              <a:t> </a:t>
            </a:r>
            <a:r>
              <a:rPr lang="en-ID" dirty="0" err="1">
                <a:solidFill>
                  <a:schemeClr val="bg1"/>
                </a:solidFill>
                <a:effectLst/>
              </a:rPr>
              <a:t>konflik</a:t>
            </a:r>
            <a:r>
              <a:rPr lang="en-ID" dirty="0">
                <a:solidFill>
                  <a:schemeClr val="bg1"/>
                </a:solidFill>
                <a:effectLst/>
              </a:rPr>
              <a:t> </a:t>
            </a:r>
            <a:r>
              <a:rPr lang="en-ID" dirty="0" err="1">
                <a:solidFill>
                  <a:schemeClr val="bg1"/>
                </a:solidFill>
                <a:effectLst/>
              </a:rPr>
              <a:t>sosial</a:t>
            </a:r>
            <a:r>
              <a:rPr lang="en-ID" dirty="0">
                <a:solidFill>
                  <a:schemeClr val="bg1"/>
                </a:solidFill>
                <a:effectLst/>
              </a:rPr>
              <a:t> dan </a:t>
            </a:r>
            <a:r>
              <a:rPr lang="en-ID" dirty="0" err="1">
                <a:solidFill>
                  <a:schemeClr val="bg1"/>
                </a:solidFill>
                <a:effectLst/>
              </a:rPr>
              <a:t>lingkungan</a:t>
            </a:r>
            <a:r>
              <a:rPr lang="en-ID" dirty="0">
                <a:solidFill>
                  <a:schemeClr val="bg1"/>
                </a:solidFill>
                <a:effectLst/>
              </a:rPr>
              <a:t>. </a:t>
            </a:r>
            <a:r>
              <a:rPr lang="en-ID" dirty="0" err="1">
                <a:solidFill>
                  <a:schemeClr val="bg1"/>
                </a:solidFill>
                <a:effectLst/>
              </a:rPr>
              <a:t>Pengelolaan</a:t>
            </a:r>
            <a:r>
              <a:rPr lang="en-ID" dirty="0">
                <a:solidFill>
                  <a:schemeClr val="bg1"/>
                </a:solidFill>
                <a:effectLst/>
              </a:rPr>
              <a:t> </a:t>
            </a:r>
            <a:r>
              <a:rPr lang="en-ID" dirty="0" err="1">
                <a:solidFill>
                  <a:schemeClr val="bg1"/>
                </a:solidFill>
                <a:effectLst/>
              </a:rPr>
              <a:t>lahan</a:t>
            </a:r>
            <a:r>
              <a:rPr lang="en-ID" dirty="0">
                <a:solidFill>
                  <a:schemeClr val="bg1"/>
                </a:solidFill>
                <a:effectLst/>
              </a:rPr>
              <a:t> yang </a:t>
            </a:r>
            <a:r>
              <a:rPr lang="en-ID" dirty="0" err="1">
                <a:solidFill>
                  <a:schemeClr val="bg1"/>
                </a:solidFill>
                <a:effectLst/>
              </a:rPr>
              <a:t>baik</a:t>
            </a:r>
            <a:r>
              <a:rPr lang="en-ID" dirty="0">
                <a:solidFill>
                  <a:schemeClr val="bg1"/>
                </a:solidFill>
                <a:effectLst/>
              </a:rPr>
              <a:t> dan </a:t>
            </a:r>
            <a:r>
              <a:rPr lang="en-ID" dirty="0" err="1">
                <a:solidFill>
                  <a:schemeClr val="bg1"/>
                </a:solidFill>
                <a:effectLst/>
              </a:rPr>
              <a:t>berkelanjutan</a:t>
            </a:r>
            <a:r>
              <a:rPr lang="en-ID" dirty="0">
                <a:solidFill>
                  <a:schemeClr val="bg1"/>
                </a:solidFill>
                <a:effectLst/>
              </a:rPr>
              <a:t> sangat </a:t>
            </a:r>
            <a:r>
              <a:rPr lang="en-ID" dirty="0" err="1">
                <a:solidFill>
                  <a:schemeClr val="bg1"/>
                </a:solidFill>
                <a:effectLst/>
              </a:rPr>
              <a:t>penting</a:t>
            </a:r>
            <a:r>
              <a:rPr lang="en-ID" dirty="0">
                <a:solidFill>
                  <a:schemeClr val="bg1"/>
                </a:solidFill>
                <a:effectLst/>
              </a:rPr>
              <a:t> </a:t>
            </a:r>
            <a:r>
              <a:rPr lang="en-ID" dirty="0" err="1">
                <a:solidFill>
                  <a:schemeClr val="bg1"/>
                </a:solidFill>
                <a:effectLst/>
              </a:rPr>
              <a:t>untuk</a:t>
            </a:r>
            <a:r>
              <a:rPr lang="en-ID" dirty="0">
                <a:solidFill>
                  <a:schemeClr val="bg1"/>
                </a:solidFill>
                <a:effectLst/>
              </a:rPr>
              <a:t> </a:t>
            </a:r>
            <a:r>
              <a:rPr lang="en-ID" dirty="0" err="1">
                <a:solidFill>
                  <a:schemeClr val="bg1"/>
                </a:solidFill>
                <a:effectLst/>
              </a:rPr>
              <a:t>menjaga</a:t>
            </a:r>
            <a:r>
              <a:rPr lang="en-ID" dirty="0">
                <a:solidFill>
                  <a:schemeClr val="bg1"/>
                </a:solidFill>
                <a:effectLst/>
              </a:rPr>
              <a:t> </a:t>
            </a:r>
            <a:r>
              <a:rPr lang="en-ID" dirty="0" err="1">
                <a:solidFill>
                  <a:schemeClr val="bg1"/>
                </a:solidFill>
                <a:effectLst/>
              </a:rPr>
              <a:t>keseimbangan</a:t>
            </a:r>
            <a:r>
              <a:rPr lang="en-ID" dirty="0">
                <a:solidFill>
                  <a:schemeClr val="bg1"/>
                </a:solidFill>
                <a:effectLst/>
              </a:rPr>
              <a:t> </a:t>
            </a:r>
            <a:r>
              <a:rPr lang="en-ID" dirty="0" err="1">
                <a:solidFill>
                  <a:schemeClr val="bg1"/>
                </a:solidFill>
                <a:effectLst/>
              </a:rPr>
              <a:t>ekologi</a:t>
            </a:r>
            <a:r>
              <a:rPr lang="en-ID" dirty="0">
                <a:solidFill>
                  <a:schemeClr val="bg1"/>
                </a:solidFill>
                <a:effectLst/>
              </a:rPr>
              <a:t> dan </a:t>
            </a:r>
            <a:r>
              <a:rPr lang="en-ID" dirty="0" err="1">
                <a:solidFill>
                  <a:schemeClr val="bg1"/>
                </a:solidFill>
                <a:effectLst/>
              </a:rPr>
              <a:t>sosial</a:t>
            </a:r>
            <a:r>
              <a:rPr lang="en-ID" dirty="0">
                <a:solidFill>
                  <a:schemeClr val="bg1"/>
                </a:solidFill>
                <a:effectLst/>
              </a:rPr>
              <a:t>.</a:t>
            </a:r>
          </a:p>
        </p:txBody>
      </p:sp>
      <p:pic>
        <p:nvPicPr>
          <p:cNvPr id="30" name="Google Shape;198;p10">
            <a:extLst>
              <a:ext uri="{FF2B5EF4-FFF2-40B4-BE49-F238E27FC236}">
                <a16:creationId xmlns:a16="http://schemas.microsoft.com/office/drawing/2014/main" id="{C740DC0F-0DDA-43EB-8D00-4B921AD1EF17}"/>
              </a:ext>
            </a:extLst>
          </p:cNvPr>
          <p:cNvPicPr preferRelativeResize="0"/>
          <p:nvPr/>
        </p:nvPicPr>
        <p:blipFill rotWithShape="1">
          <a:blip r:embed="rId3">
            <a:alphaModFix/>
          </a:blip>
          <a:srcRect/>
          <a:stretch/>
        </p:blipFill>
        <p:spPr>
          <a:xfrm>
            <a:off x="73253" y="100797"/>
            <a:ext cx="2751083" cy="945469"/>
          </a:xfrm>
          <a:prstGeom prst="rect">
            <a:avLst/>
          </a:prstGeom>
          <a:noFill/>
          <a:ln>
            <a:noFill/>
          </a:ln>
        </p:spPr>
      </p:pic>
      <p:sp>
        <p:nvSpPr>
          <p:cNvPr id="3" name="Rectangle 2">
            <a:extLst>
              <a:ext uri="{FF2B5EF4-FFF2-40B4-BE49-F238E27FC236}">
                <a16:creationId xmlns:a16="http://schemas.microsoft.com/office/drawing/2014/main" id="{B2EDE975-D1AE-84A9-B725-A1BAD4CAB0C7}"/>
              </a:ext>
            </a:extLst>
          </p:cNvPr>
          <p:cNvSpPr/>
          <p:nvPr/>
        </p:nvSpPr>
        <p:spPr>
          <a:xfrm>
            <a:off x="2824336" y="6433055"/>
            <a:ext cx="6088913" cy="385281"/>
          </a:xfrm>
          <a:prstGeom prst="rect">
            <a:avLst/>
          </a:prstGeom>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solidFill>
              </a:rPr>
              <a:t>APA YANG HARUS DILAKUKAN?</a:t>
            </a:r>
            <a:endParaRPr lang="en-ID" sz="2000" b="1" dirty="0">
              <a:solidFill>
                <a:schemeClr val="accent4"/>
              </a:solidFill>
            </a:endParaRPr>
          </a:p>
        </p:txBody>
      </p:sp>
      <p:pic>
        <p:nvPicPr>
          <p:cNvPr id="4" name="Picture 4" descr="ADB forecasts solid, slightly lower growth in developing Asia | ABS-CBN ...">
            <a:extLst>
              <a:ext uri="{FF2B5EF4-FFF2-40B4-BE49-F238E27FC236}">
                <a16:creationId xmlns:a16="http://schemas.microsoft.com/office/drawing/2014/main" id="{39373ADA-554F-E1BC-BA50-E1354A0B77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05475" y="64153"/>
            <a:ext cx="1020317" cy="6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961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1C52D-7CB8-D249-C8B8-3CB2DEFF0A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11F229-7FDD-0F6C-8201-947B28BC5A09}"/>
              </a:ext>
            </a:extLst>
          </p:cNvPr>
          <p:cNvSpPr>
            <a:spLocks noGrp="1"/>
          </p:cNvSpPr>
          <p:nvPr>
            <p:ph type="title"/>
          </p:nvPr>
        </p:nvSpPr>
        <p:spPr>
          <a:xfrm>
            <a:off x="2695492" y="85475"/>
            <a:ext cx="7712230" cy="866462"/>
          </a:xfrm>
          <a:solidFill>
            <a:schemeClr val="accent1">
              <a:lumMod val="40000"/>
              <a:lumOff val="60000"/>
            </a:schemeClr>
          </a:solidFill>
        </p:spPr>
        <p:txBody>
          <a:bodyPr>
            <a:noAutofit/>
          </a:bodyPr>
          <a:lstStyle/>
          <a:p>
            <a:pPr algn="ctr"/>
            <a:r>
              <a:rPr lang="en-US" sz="2400" b="1" dirty="0">
                <a:latin typeface="Segoe UI Black" panose="020B0A02040204020203" pitchFamily="34" charset="0"/>
                <a:ea typeface="Segoe UI Black" panose="020B0A02040204020203" pitchFamily="34" charset="0"/>
              </a:rPr>
              <a:t>Apa </a:t>
            </a:r>
            <a:r>
              <a:rPr lang="en-US" sz="2400" b="1" dirty="0" err="1">
                <a:latin typeface="Segoe UI Black" panose="020B0A02040204020203" pitchFamily="34" charset="0"/>
                <a:ea typeface="Segoe UI Black" panose="020B0A02040204020203" pitchFamily="34" charset="0"/>
              </a:rPr>
              <a:t>Manfaat</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fasilitator</a:t>
            </a:r>
            <a:r>
              <a:rPr lang="en-US" sz="2400" b="1" dirty="0">
                <a:latin typeface="Segoe UI Black" panose="020B0A02040204020203" pitchFamily="34" charset="0"/>
                <a:ea typeface="Segoe UI Black" panose="020B0A02040204020203" pitchFamily="34" charset="0"/>
              </a:rPr>
              <a:t> </a:t>
            </a:r>
            <a:r>
              <a:rPr lang="en-US" sz="2400" b="1" dirty="0" err="1">
                <a:latin typeface="Segoe UI Black" panose="020B0A02040204020203" pitchFamily="34" charset="0"/>
                <a:ea typeface="Segoe UI Black" panose="020B0A02040204020203" pitchFamily="34" charset="0"/>
              </a:rPr>
              <a:t>sebagai</a:t>
            </a:r>
            <a:r>
              <a:rPr lang="en-US" sz="2400" b="1" dirty="0">
                <a:latin typeface="Segoe UI Black" panose="020B0A02040204020203" pitchFamily="34" charset="0"/>
                <a:ea typeface="Segoe UI Black" panose="020B0A02040204020203" pitchFamily="34" charset="0"/>
              </a:rPr>
              <a:t>  </a:t>
            </a:r>
            <a:r>
              <a:rPr lang="en-US" sz="2400" b="1" i="1" dirty="0">
                <a:latin typeface="Segoe UI Black" panose="020B0A02040204020203" pitchFamily="34" charset="0"/>
                <a:ea typeface="Segoe UI Black" panose="020B0A02040204020203" pitchFamily="34" charset="0"/>
              </a:rPr>
              <a:t>Gender Focal Point</a:t>
            </a:r>
            <a:r>
              <a:rPr lang="en-US" sz="2400" b="1" dirty="0">
                <a:latin typeface="Segoe UI Black" panose="020B0A02040204020203" pitchFamily="34" charset="0"/>
                <a:ea typeface="Segoe UI Black" panose="020B0A02040204020203" pitchFamily="34" charset="0"/>
              </a:rPr>
              <a:t> dan </a:t>
            </a:r>
            <a:r>
              <a:rPr lang="en-US" sz="2400" b="1" i="1" dirty="0">
                <a:latin typeface="Segoe UI Black" panose="020B0A02040204020203" pitchFamily="34" charset="0"/>
                <a:ea typeface="Segoe UI Black" panose="020B0A02040204020203" pitchFamily="34" charset="0"/>
              </a:rPr>
              <a:t>Socio </a:t>
            </a:r>
            <a:r>
              <a:rPr lang="en-US" sz="2400" b="1" i="1" dirty="0" err="1">
                <a:latin typeface="Segoe UI Black" panose="020B0A02040204020203" pitchFamily="34" charset="0"/>
                <a:ea typeface="Segoe UI Black" panose="020B0A02040204020203" pitchFamily="34" charset="0"/>
              </a:rPr>
              <a:t>Enterpreneur</a:t>
            </a:r>
            <a:r>
              <a:rPr lang="en-US" sz="2400" b="1" dirty="0">
                <a:latin typeface="Segoe UI Black" panose="020B0A02040204020203" pitchFamily="34" charset="0"/>
                <a:ea typeface="Segoe UI Black" panose="020B0A02040204020203" pitchFamily="34" charset="0"/>
              </a:rPr>
              <a:t>?</a:t>
            </a:r>
            <a:endParaRPr lang="en-ID" sz="2400" dirty="0"/>
          </a:p>
        </p:txBody>
      </p:sp>
      <p:cxnSp>
        <p:nvCxnSpPr>
          <p:cNvPr id="8" name="Straight Connector 7">
            <a:extLst>
              <a:ext uri="{FF2B5EF4-FFF2-40B4-BE49-F238E27FC236}">
                <a16:creationId xmlns:a16="http://schemas.microsoft.com/office/drawing/2014/main" id="{461E5E67-E691-A272-A830-6707B58024A3}"/>
              </a:ext>
            </a:extLst>
          </p:cNvPr>
          <p:cNvCxnSpPr>
            <a:cxnSpLocks/>
          </p:cNvCxnSpPr>
          <p:nvPr/>
        </p:nvCxnSpPr>
        <p:spPr>
          <a:xfrm>
            <a:off x="11219688" y="5597826"/>
            <a:ext cx="0" cy="42050"/>
          </a:xfrm>
          <a:prstGeom prst="line">
            <a:avLst/>
          </a:prstGeom>
          <a:ln w="38100"/>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86A5DCD5-D457-4043-5864-7CEA9F036C96}"/>
              </a:ext>
            </a:extLst>
          </p:cNvPr>
          <p:cNvCxnSpPr>
            <a:cxnSpLocks/>
          </p:cNvCxnSpPr>
          <p:nvPr/>
        </p:nvCxnSpPr>
        <p:spPr>
          <a:xfrm flipV="1">
            <a:off x="6135624" y="5681927"/>
            <a:ext cx="0" cy="19202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6" name="Arrow: Right 25">
            <a:extLst>
              <a:ext uri="{FF2B5EF4-FFF2-40B4-BE49-F238E27FC236}">
                <a16:creationId xmlns:a16="http://schemas.microsoft.com/office/drawing/2014/main" id="{8A909F2F-6198-F8A5-2CFA-A4732C565BD3}"/>
              </a:ext>
            </a:extLst>
          </p:cNvPr>
          <p:cNvSpPr/>
          <p:nvPr/>
        </p:nvSpPr>
        <p:spPr>
          <a:xfrm>
            <a:off x="8702012" y="3555072"/>
            <a:ext cx="230910" cy="230909"/>
          </a:xfrm>
          <a:prstGeom prst="right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TextBox 21">
            <a:extLst>
              <a:ext uri="{FF2B5EF4-FFF2-40B4-BE49-F238E27FC236}">
                <a16:creationId xmlns:a16="http://schemas.microsoft.com/office/drawing/2014/main" id="{7863AA35-1D08-40FF-ED61-FA1E45D284F0}"/>
              </a:ext>
            </a:extLst>
          </p:cNvPr>
          <p:cNvSpPr txBox="1"/>
          <p:nvPr/>
        </p:nvSpPr>
        <p:spPr>
          <a:xfrm>
            <a:off x="116167" y="1052120"/>
            <a:ext cx="12038913" cy="5355312"/>
          </a:xfrm>
          <a:prstGeom prst="rect">
            <a:avLst/>
          </a:prstGeom>
          <a:solidFill>
            <a:schemeClr val="accent1"/>
          </a:solidFill>
          <a:ln w="19050">
            <a:solidFill>
              <a:schemeClr val="tx1"/>
            </a:solidFill>
          </a:ln>
        </p:spPr>
        <p:txBody>
          <a:bodyPr wrap="square">
            <a:spAutoFit/>
          </a:bodyPr>
          <a:lstStyle/>
          <a:p>
            <a:pPr algn="just"/>
            <a:r>
              <a:rPr lang="en-ID" dirty="0">
                <a:solidFill>
                  <a:schemeClr val="accent4"/>
                </a:solidFill>
                <a:effectLst/>
              </a:rPr>
              <a:t>1. </a:t>
            </a:r>
            <a:r>
              <a:rPr lang="en-ID" dirty="0" err="1">
                <a:solidFill>
                  <a:schemeClr val="accent4"/>
                </a:solidFill>
                <a:effectLst/>
              </a:rPr>
              <a:t>Pengarusutamaan</a:t>
            </a:r>
            <a:r>
              <a:rPr lang="en-ID" dirty="0">
                <a:solidFill>
                  <a:schemeClr val="accent4"/>
                </a:solidFill>
                <a:effectLst/>
              </a:rPr>
              <a:t> Gender</a:t>
            </a:r>
            <a:r>
              <a:rPr lang="en-ID" dirty="0">
                <a:solidFill>
                  <a:schemeClr val="bg1"/>
                </a:solidFill>
                <a:effectLst/>
              </a:rPr>
              <a:t>: </a:t>
            </a:r>
            <a:r>
              <a:rPr lang="en-ID" dirty="0" err="1">
                <a:solidFill>
                  <a:schemeClr val="bg1"/>
                </a:solidFill>
                <a:effectLst/>
              </a:rPr>
              <a:t>Fasilitator</a:t>
            </a:r>
            <a:r>
              <a:rPr lang="en-ID" dirty="0">
                <a:solidFill>
                  <a:schemeClr val="bg1"/>
                </a:solidFill>
                <a:effectLst/>
              </a:rPr>
              <a:t> </a:t>
            </a:r>
            <a:r>
              <a:rPr lang="en-ID" dirty="0" err="1">
                <a:solidFill>
                  <a:schemeClr val="bg1"/>
                </a:solidFill>
                <a:effectLst/>
              </a:rPr>
              <a:t>membantu</a:t>
            </a:r>
            <a:r>
              <a:rPr lang="en-ID" dirty="0">
                <a:solidFill>
                  <a:schemeClr val="bg1"/>
                </a:solidFill>
                <a:effectLst/>
              </a:rPr>
              <a:t> </a:t>
            </a:r>
            <a:r>
              <a:rPr lang="en-ID" dirty="0" err="1">
                <a:solidFill>
                  <a:schemeClr val="bg1"/>
                </a:solidFill>
                <a:effectLst/>
              </a:rPr>
              <a:t>mengintegrasikan</a:t>
            </a:r>
            <a:r>
              <a:rPr lang="en-ID" dirty="0">
                <a:solidFill>
                  <a:schemeClr val="bg1"/>
                </a:solidFill>
                <a:effectLst/>
              </a:rPr>
              <a:t> </a:t>
            </a:r>
            <a:r>
              <a:rPr lang="en-ID" dirty="0" err="1">
                <a:solidFill>
                  <a:schemeClr val="bg1"/>
                </a:solidFill>
                <a:effectLst/>
              </a:rPr>
              <a:t>perspektif</a:t>
            </a:r>
            <a:r>
              <a:rPr lang="en-ID" dirty="0">
                <a:solidFill>
                  <a:schemeClr val="bg1"/>
                </a:solidFill>
                <a:effectLst/>
              </a:rPr>
              <a:t> gender </a:t>
            </a:r>
            <a:r>
              <a:rPr lang="en-ID" dirty="0" err="1">
                <a:solidFill>
                  <a:schemeClr val="bg1"/>
                </a:solidFill>
                <a:effectLst/>
              </a:rPr>
              <a:t>dalam</a:t>
            </a:r>
            <a:r>
              <a:rPr lang="en-ID" dirty="0">
                <a:solidFill>
                  <a:schemeClr val="bg1"/>
                </a:solidFill>
                <a:effectLst/>
              </a:rPr>
              <a:t> </a:t>
            </a:r>
            <a:r>
              <a:rPr lang="en-ID" dirty="0" err="1">
                <a:solidFill>
                  <a:schemeClr val="bg1"/>
                </a:solidFill>
                <a:effectLst/>
              </a:rPr>
              <a:t>perencanaan</a:t>
            </a:r>
            <a:r>
              <a:rPr lang="en-ID" dirty="0">
                <a:solidFill>
                  <a:schemeClr val="bg1"/>
                </a:solidFill>
                <a:effectLst/>
              </a:rPr>
              <a:t>, </a:t>
            </a:r>
            <a:r>
              <a:rPr lang="en-ID" dirty="0" err="1">
                <a:solidFill>
                  <a:schemeClr val="bg1"/>
                </a:solidFill>
                <a:effectLst/>
              </a:rPr>
              <a:t>pelaksanaan</a:t>
            </a:r>
            <a:r>
              <a:rPr lang="en-ID" dirty="0">
                <a:solidFill>
                  <a:schemeClr val="bg1"/>
                </a:solidFill>
                <a:effectLst/>
              </a:rPr>
              <a:t>, </a:t>
            </a:r>
            <a:r>
              <a:rPr lang="en-ID" dirty="0" err="1">
                <a:solidFill>
                  <a:schemeClr val="bg1"/>
                </a:solidFill>
                <a:effectLst/>
              </a:rPr>
              <a:t>pemantauan</a:t>
            </a:r>
            <a:r>
              <a:rPr lang="en-ID" dirty="0">
                <a:solidFill>
                  <a:schemeClr val="bg1"/>
                </a:solidFill>
                <a:effectLst/>
              </a:rPr>
              <a:t>, dan </a:t>
            </a:r>
            <a:r>
              <a:rPr lang="en-ID" dirty="0" err="1">
                <a:solidFill>
                  <a:schemeClr val="bg1"/>
                </a:solidFill>
                <a:effectLst/>
              </a:rPr>
              <a:t>evaluasi</a:t>
            </a:r>
            <a:r>
              <a:rPr lang="en-ID" dirty="0">
                <a:solidFill>
                  <a:schemeClr val="bg1"/>
                </a:solidFill>
                <a:effectLst/>
              </a:rPr>
              <a:t> </a:t>
            </a:r>
            <a:r>
              <a:rPr lang="en-ID" dirty="0" err="1">
                <a:solidFill>
                  <a:schemeClr val="bg1"/>
                </a:solidFill>
                <a:effectLst/>
              </a:rPr>
              <a:t>kebijakan</a:t>
            </a:r>
            <a:r>
              <a:rPr lang="en-ID" dirty="0">
                <a:solidFill>
                  <a:schemeClr val="bg1"/>
                </a:solidFill>
                <a:effectLst/>
              </a:rPr>
              <a:t>, program, dan </a:t>
            </a:r>
            <a:r>
              <a:rPr lang="en-ID" dirty="0" err="1">
                <a:solidFill>
                  <a:schemeClr val="bg1"/>
                </a:solidFill>
                <a:effectLst/>
              </a:rPr>
              <a:t>kegiatan</a:t>
            </a:r>
            <a:r>
              <a:rPr lang="en-ID" dirty="0">
                <a:solidFill>
                  <a:schemeClr val="bg1"/>
                </a:solidFill>
                <a:effectLst/>
              </a:rPr>
              <a:t>. </a:t>
            </a:r>
            <a:r>
              <a:rPr lang="en-ID" dirty="0" err="1">
                <a:solidFill>
                  <a:schemeClr val="bg1"/>
                </a:solidFill>
                <a:effectLst/>
              </a:rPr>
              <a:t>Ini</a:t>
            </a:r>
            <a:r>
              <a:rPr lang="en-ID" dirty="0">
                <a:solidFill>
                  <a:schemeClr val="bg1"/>
                </a:solidFill>
                <a:effectLst/>
              </a:rPr>
              <a:t> </a:t>
            </a:r>
            <a:r>
              <a:rPr lang="en-ID" dirty="0" err="1">
                <a:solidFill>
                  <a:schemeClr val="bg1"/>
                </a:solidFill>
                <a:effectLst/>
              </a:rPr>
              <a:t>penting</a:t>
            </a:r>
            <a:r>
              <a:rPr lang="en-ID" dirty="0">
                <a:solidFill>
                  <a:schemeClr val="bg1"/>
                </a:solidFill>
                <a:effectLst/>
              </a:rPr>
              <a:t> </a:t>
            </a:r>
            <a:r>
              <a:rPr lang="en-ID" dirty="0" err="1">
                <a:solidFill>
                  <a:schemeClr val="bg1"/>
                </a:solidFill>
                <a:effectLst/>
              </a:rPr>
              <a:t>untuk</a:t>
            </a:r>
            <a:r>
              <a:rPr lang="en-ID" dirty="0">
                <a:solidFill>
                  <a:schemeClr val="bg1"/>
                </a:solidFill>
                <a:effectLst/>
              </a:rPr>
              <a:t> </a:t>
            </a:r>
            <a:r>
              <a:rPr lang="en-ID" dirty="0" err="1">
                <a:solidFill>
                  <a:schemeClr val="bg1"/>
                </a:solidFill>
                <a:effectLst/>
              </a:rPr>
              <a:t>mengurangi</a:t>
            </a:r>
            <a:r>
              <a:rPr lang="en-ID" dirty="0">
                <a:solidFill>
                  <a:schemeClr val="bg1"/>
                </a:solidFill>
                <a:effectLst/>
              </a:rPr>
              <a:t> </a:t>
            </a:r>
            <a:r>
              <a:rPr lang="en-ID" dirty="0" err="1">
                <a:solidFill>
                  <a:schemeClr val="bg1"/>
                </a:solidFill>
                <a:effectLst/>
              </a:rPr>
              <a:t>kesenjangan</a:t>
            </a:r>
            <a:r>
              <a:rPr lang="en-ID" dirty="0">
                <a:solidFill>
                  <a:schemeClr val="bg1"/>
                </a:solidFill>
                <a:effectLst/>
              </a:rPr>
              <a:t> gender dan </a:t>
            </a:r>
            <a:r>
              <a:rPr lang="en-ID" dirty="0" err="1">
                <a:solidFill>
                  <a:schemeClr val="bg1"/>
                </a:solidFill>
                <a:effectLst/>
              </a:rPr>
              <a:t>memastikan</a:t>
            </a:r>
            <a:r>
              <a:rPr lang="en-ID" dirty="0">
                <a:solidFill>
                  <a:schemeClr val="bg1"/>
                </a:solidFill>
                <a:effectLst/>
              </a:rPr>
              <a:t> </a:t>
            </a:r>
            <a:r>
              <a:rPr lang="en-ID" dirty="0" err="1">
                <a:solidFill>
                  <a:schemeClr val="bg1"/>
                </a:solidFill>
                <a:effectLst/>
              </a:rPr>
              <a:t>bahwa</a:t>
            </a:r>
            <a:r>
              <a:rPr lang="en-ID" dirty="0">
                <a:solidFill>
                  <a:schemeClr val="bg1"/>
                </a:solidFill>
                <a:effectLst/>
              </a:rPr>
              <a:t> </a:t>
            </a:r>
            <a:r>
              <a:rPr lang="en-ID" dirty="0" err="1">
                <a:solidFill>
                  <a:schemeClr val="bg1"/>
                </a:solidFill>
                <a:effectLst/>
              </a:rPr>
              <a:t>kebutuhan</a:t>
            </a:r>
            <a:r>
              <a:rPr lang="en-ID" dirty="0">
                <a:solidFill>
                  <a:schemeClr val="bg1"/>
                </a:solidFill>
                <a:effectLst/>
              </a:rPr>
              <a:t> dan </a:t>
            </a:r>
            <a:r>
              <a:rPr lang="en-ID" dirty="0" err="1">
                <a:solidFill>
                  <a:schemeClr val="bg1"/>
                </a:solidFill>
                <a:effectLst/>
              </a:rPr>
              <a:t>aspirasi</a:t>
            </a:r>
            <a:r>
              <a:rPr lang="en-ID" dirty="0">
                <a:solidFill>
                  <a:schemeClr val="bg1"/>
                </a:solidFill>
                <a:effectLst/>
              </a:rPr>
              <a:t> </a:t>
            </a:r>
            <a:r>
              <a:rPr lang="en-ID" dirty="0" err="1">
                <a:solidFill>
                  <a:schemeClr val="bg1"/>
                </a:solidFill>
                <a:effectLst/>
              </a:rPr>
              <a:t>perempuan</a:t>
            </a:r>
            <a:r>
              <a:rPr lang="en-ID" dirty="0">
                <a:solidFill>
                  <a:schemeClr val="bg1"/>
                </a:solidFill>
                <a:effectLst/>
              </a:rPr>
              <a:t> dan </a:t>
            </a:r>
            <a:r>
              <a:rPr lang="en-ID" dirty="0" err="1">
                <a:solidFill>
                  <a:schemeClr val="bg1"/>
                </a:solidFill>
                <a:effectLst/>
              </a:rPr>
              <a:t>laki-laki</a:t>
            </a:r>
            <a:r>
              <a:rPr lang="en-ID" dirty="0">
                <a:solidFill>
                  <a:schemeClr val="bg1"/>
                </a:solidFill>
                <a:effectLst/>
              </a:rPr>
              <a:t> </a:t>
            </a:r>
            <a:r>
              <a:rPr lang="en-ID" dirty="0" err="1">
                <a:solidFill>
                  <a:schemeClr val="bg1"/>
                </a:solidFill>
                <a:effectLst/>
              </a:rPr>
              <a:t>diperhitungkan</a:t>
            </a:r>
            <a:r>
              <a:rPr lang="en-ID" dirty="0">
                <a:solidFill>
                  <a:schemeClr val="bg1"/>
                </a:solidFill>
                <a:effectLst/>
              </a:rPr>
              <a:t> </a:t>
            </a:r>
            <a:r>
              <a:rPr lang="en-ID" dirty="0" err="1">
                <a:solidFill>
                  <a:schemeClr val="bg1"/>
                </a:solidFill>
                <a:effectLst/>
              </a:rPr>
              <a:t>dalam</a:t>
            </a:r>
            <a:r>
              <a:rPr lang="en-ID" dirty="0">
                <a:solidFill>
                  <a:schemeClr val="bg1"/>
                </a:solidFill>
                <a:effectLst/>
              </a:rPr>
              <a:t> </a:t>
            </a:r>
            <a:r>
              <a:rPr lang="en-ID" dirty="0" err="1">
                <a:solidFill>
                  <a:schemeClr val="bg1"/>
                </a:solidFill>
                <a:effectLst/>
              </a:rPr>
              <a:t>pembangunan</a:t>
            </a:r>
            <a:r>
              <a:rPr lang="en-ID" dirty="0">
                <a:solidFill>
                  <a:schemeClr val="bg1"/>
                </a:solidFill>
                <a:effectLst/>
              </a:rPr>
              <a:t>.</a:t>
            </a:r>
          </a:p>
          <a:p>
            <a:pPr algn="just"/>
            <a:endParaRPr lang="en-ID" dirty="0">
              <a:solidFill>
                <a:schemeClr val="bg1"/>
              </a:solidFill>
            </a:endParaRPr>
          </a:p>
          <a:p>
            <a:pPr algn="just"/>
            <a:r>
              <a:rPr lang="en-ID" dirty="0">
                <a:solidFill>
                  <a:schemeClr val="accent4"/>
                </a:solidFill>
                <a:effectLst/>
              </a:rPr>
              <a:t>2. </a:t>
            </a:r>
            <a:r>
              <a:rPr lang="en-ID" dirty="0" err="1">
                <a:solidFill>
                  <a:schemeClr val="accent4"/>
                </a:solidFill>
                <a:effectLst/>
              </a:rPr>
              <a:t>Pemberdayaan</a:t>
            </a:r>
            <a:r>
              <a:rPr lang="en-ID" dirty="0">
                <a:solidFill>
                  <a:schemeClr val="accent4"/>
                </a:solidFill>
                <a:effectLst/>
              </a:rPr>
              <a:t> </a:t>
            </a:r>
            <a:r>
              <a:rPr lang="en-ID" dirty="0" err="1">
                <a:solidFill>
                  <a:schemeClr val="accent4"/>
                </a:solidFill>
                <a:effectLst/>
              </a:rPr>
              <a:t>Kelompok</a:t>
            </a:r>
            <a:r>
              <a:rPr lang="en-ID" dirty="0">
                <a:solidFill>
                  <a:schemeClr val="accent4"/>
                </a:solidFill>
                <a:effectLst/>
              </a:rPr>
              <a:t> </a:t>
            </a:r>
            <a:r>
              <a:rPr lang="en-ID" dirty="0" err="1">
                <a:solidFill>
                  <a:schemeClr val="accent4"/>
                </a:solidFill>
                <a:effectLst/>
              </a:rPr>
              <a:t>Rentan</a:t>
            </a:r>
            <a:r>
              <a:rPr lang="en-ID" dirty="0">
                <a:solidFill>
                  <a:schemeClr val="accent4"/>
                </a:solidFill>
                <a:effectLst/>
              </a:rPr>
              <a:t> </a:t>
            </a:r>
            <a:r>
              <a:rPr lang="en-ID" dirty="0" err="1">
                <a:solidFill>
                  <a:schemeClr val="accent4"/>
                </a:solidFill>
                <a:effectLst/>
              </a:rPr>
              <a:t>seperti</a:t>
            </a:r>
            <a:r>
              <a:rPr lang="en-ID" dirty="0">
                <a:solidFill>
                  <a:schemeClr val="accent4"/>
                </a:solidFill>
                <a:effectLst/>
              </a:rPr>
              <a:t> Perempuan dan </a:t>
            </a:r>
            <a:r>
              <a:rPr lang="en-ID" dirty="0" err="1">
                <a:solidFill>
                  <a:schemeClr val="accent4"/>
                </a:solidFill>
                <a:effectLst/>
              </a:rPr>
              <a:t>disabilitas</a:t>
            </a:r>
            <a:r>
              <a:rPr lang="en-ID" dirty="0">
                <a:solidFill>
                  <a:schemeClr val="bg1"/>
                </a:solidFill>
                <a:effectLst/>
              </a:rPr>
              <a:t>: </a:t>
            </a:r>
            <a:r>
              <a:rPr lang="en-ID" dirty="0" err="1">
                <a:solidFill>
                  <a:schemeClr val="bg1"/>
                </a:solidFill>
                <a:effectLst/>
              </a:rPr>
              <a:t>fasilitator</a:t>
            </a:r>
            <a:r>
              <a:rPr lang="en-ID" dirty="0">
                <a:solidFill>
                  <a:schemeClr val="bg1"/>
                </a:solidFill>
                <a:effectLst/>
              </a:rPr>
              <a:t> </a:t>
            </a:r>
            <a:r>
              <a:rPr lang="en-ID" dirty="0" err="1">
                <a:solidFill>
                  <a:schemeClr val="bg1"/>
                </a:solidFill>
                <a:effectLst/>
              </a:rPr>
              <a:t>dapat</a:t>
            </a:r>
            <a:r>
              <a:rPr lang="en-ID" dirty="0">
                <a:solidFill>
                  <a:schemeClr val="bg1"/>
                </a:solidFill>
                <a:effectLst/>
              </a:rPr>
              <a:t> </a:t>
            </a:r>
            <a:r>
              <a:rPr lang="en-ID" dirty="0" err="1">
                <a:solidFill>
                  <a:schemeClr val="bg1"/>
                </a:solidFill>
                <a:effectLst/>
              </a:rPr>
              <a:t>memberdayakan</a:t>
            </a:r>
            <a:r>
              <a:rPr lang="en-ID" dirty="0">
                <a:solidFill>
                  <a:schemeClr val="bg1"/>
                </a:solidFill>
                <a:effectLst/>
              </a:rPr>
              <a:t> </a:t>
            </a:r>
            <a:r>
              <a:rPr lang="en-ID" dirty="0" err="1">
                <a:solidFill>
                  <a:schemeClr val="bg1"/>
                </a:solidFill>
              </a:rPr>
              <a:t>k</a:t>
            </a:r>
            <a:r>
              <a:rPr lang="en-ID" dirty="0" err="1">
                <a:solidFill>
                  <a:schemeClr val="bg1"/>
                </a:solidFill>
                <a:effectLst/>
              </a:rPr>
              <a:t>elompok</a:t>
            </a:r>
            <a:r>
              <a:rPr lang="en-ID" dirty="0">
                <a:solidFill>
                  <a:schemeClr val="bg1"/>
                </a:solidFill>
                <a:effectLst/>
              </a:rPr>
              <a:t> </a:t>
            </a:r>
            <a:r>
              <a:rPr lang="en-ID" dirty="0" err="1">
                <a:solidFill>
                  <a:schemeClr val="bg1"/>
                </a:solidFill>
              </a:rPr>
              <a:t>r</a:t>
            </a:r>
            <a:r>
              <a:rPr lang="en-ID" dirty="0" err="1">
                <a:solidFill>
                  <a:schemeClr val="bg1"/>
                </a:solidFill>
                <a:effectLst/>
              </a:rPr>
              <a:t>entan</a:t>
            </a:r>
            <a:r>
              <a:rPr lang="en-ID" dirty="0">
                <a:solidFill>
                  <a:schemeClr val="bg1"/>
                </a:solidFill>
                <a:effectLst/>
              </a:rPr>
              <a:t> </a:t>
            </a:r>
            <a:r>
              <a:rPr lang="en-ID" dirty="0" err="1">
                <a:solidFill>
                  <a:schemeClr val="bg1"/>
                </a:solidFill>
                <a:effectLst/>
              </a:rPr>
              <a:t>seperti</a:t>
            </a:r>
            <a:r>
              <a:rPr lang="en-ID" dirty="0">
                <a:solidFill>
                  <a:schemeClr val="bg1"/>
                </a:solidFill>
                <a:effectLst/>
              </a:rPr>
              <a:t> </a:t>
            </a:r>
            <a:r>
              <a:rPr lang="en-ID" dirty="0" err="1">
                <a:solidFill>
                  <a:schemeClr val="bg1"/>
                </a:solidFill>
              </a:rPr>
              <a:t>p</a:t>
            </a:r>
            <a:r>
              <a:rPr lang="en-ID" dirty="0" err="1">
                <a:solidFill>
                  <a:schemeClr val="bg1"/>
                </a:solidFill>
                <a:effectLst/>
              </a:rPr>
              <a:t>erempuan</a:t>
            </a:r>
            <a:r>
              <a:rPr lang="en-ID" dirty="0">
                <a:solidFill>
                  <a:schemeClr val="bg1"/>
                </a:solidFill>
                <a:effectLst/>
              </a:rPr>
              <a:t> dan </a:t>
            </a:r>
            <a:r>
              <a:rPr lang="en-ID" dirty="0" err="1">
                <a:solidFill>
                  <a:schemeClr val="bg1"/>
                </a:solidFill>
                <a:effectLst/>
              </a:rPr>
              <a:t>disabilitas</a:t>
            </a:r>
            <a:r>
              <a:rPr lang="en-ID" dirty="0">
                <a:solidFill>
                  <a:schemeClr val="bg1"/>
                </a:solidFill>
                <a:effectLst/>
              </a:rPr>
              <a:t> </a:t>
            </a:r>
            <a:r>
              <a:rPr lang="en-ID" dirty="0" err="1">
                <a:solidFill>
                  <a:schemeClr val="bg1"/>
                </a:solidFill>
                <a:effectLst/>
              </a:rPr>
              <a:t>dengan</a:t>
            </a:r>
            <a:r>
              <a:rPr lang="en-ID" dirty="0">
                <a:solidFill>
                  <a:schemeClr val="bg1"/>
                </a:solidFill>
                <a:effectLst/>
              </a:rPr>
              <a:t> </a:t>
            </a:r>
            <a:r>
              <a:rPr lang="en-ID" dirty="0" err="1">
                <a:solidFill>
                  <a:schemeClr val="bg1"/>
                </a:solidFill>
                <a:effectLst/>
              </a:rPr>
              <a:t>memberikan</a:t>
            </a:r>
            <a:r>
              <a:rPr lang="en-ID" dirty="0">
                <a:solidFill>
                  <a:schemeClr val="bg1"/>
                </a:solidFill>
                <a:effectLst/>
              </a:rPr>
              <a:t> </a:t>
            </a:r>
            <a:r>
              <a:rPr lang="en-ID" dirty="0" err="1">
                <a:solidFill>
                  <a:schemeClr val="bg1"/>
                </a:solidFill>
                <a:effectLst/>
              </a:rPr>
              <a:t>pelatihan</a:t>
            </a:r>
            <a:r>
              <a:rPr lang="en-ID" dirty="0">
                <a:solidFill>
                  <a:schemeClr val="bg1"/>
                </a:solidFill>
                <a:effectLst/>
              </a:rPr>
              <a:t> dan </a:t>
            </a:r>
            <a:r>
              <a:rPr lang="en-ID" dirty="0" err="1">
                <a:solidFill>
                  <a:schemeClr val="bg1"/>
                </a:solidFill>
                <a:effectLst/>
              </a:rPr>
              <a:t>dukungan</a:t>
            </a:r>
            <a:r>
              <a:rPr lang="en-ID" dirty="0">
                <a:solidFill>
                  <a:schemeClr val="bg1"/>
                </a:solidFill>
                <a:effectLst/>
              </a:rPr>
              <a:t> </a:t>
            </a:r>
            <a:r>
              <a:rPr lang="en-ID" dirty="0" err="1">
                <a:solidFill>
                  <a:schemeClr val="bg1"/>
                </a:solidFill>
                <a:effectLst/>
              </a:rPr>
              <a:t>untuk</a:t>
            </a:r>
            <a:r>
              <a:rPr lang="en-ID" dirty="0">
                <a:solidFill>
                  <a:schemeClr val="bg1"/>
                </a:solidFill>
                <a:effectLst/>
              </a:rPr>
              <a:t> </a:t>
            </a:r>
            <a:r>
              <a:rPr lang="en-ID" dirty="0" err="1">
                <a:solidFill>
                  <a:schemeClr val="bg1"/>
                </a:solidFill>
                <a:effectLst/>
              </a:rPr>
              <a:t>meningkatkan</a:t>
            </a:r>
            <a:r>
              <a:rPr lang="en-ID" dirty="0">
                <a:solidFill>
                  <a:schemeClr val="bg1"/>
                </a:solidFill>
                <a:effectLst/>
              </a:rPr>
              <a:t> </a:t>
            </a:r>
            <a:r>
              <a:rPr lang="en-ID" dirty="0" err="1">
                <a:solidFill>
                  <a:schemeClr val="bg1"/>
                </a:solidFill>
                <a:effectLst/>
              </a:rPr>
              <a:t>kapasitas</a:t>
            </a:r>
            <a:r>
              <a:rPr lang="en-ID" dirty="0">
                <a:solidFill>
                  <a:schemeClr val="bg1"/>
                </a:solidFill>
                <a:effectLst/>
              </a:rPr>
              <a:t> </a:t>
            </a:r>
            <a:r>
              <a:rPr lang="en-ID" dirty="0" err="1">
                <a:solidFill>
                  <a:schemeClr val="bg1"/>
                </a:solidFill>
                <a:effectLst/>
              </a:rPr>
              <a:t>mereka</a:t>
            </a:r>
            <a:r>
              <a:rPr lang="en-ID" dirty="0">
                <a:solidFill>
                  <a:schemeClr val="bg1"/>
                </a:solidFill>
                <a:effectLst/>
              </a:rPr>
              <a:t> </a:t>
            </a:r>
            <a:r>
              <a:rPr lang="en-ID" dirty="0" err="1">
                <a:solidFill>
                  <a:schemeClr val="bg1"/>
                </a:solidFill>
                <a:effectLst/>
              </a:rPr>
              <a:t>dalam</a:t>
            </a:r>
            <a:r>
              <a:rPr lang="en-ID" dirty="0">
                <a:solidFill>
                  <a:schemeClr val="bg1"/>
                </a:solidFill>
                <a:effectLst/>
              </a:rPr>
              <a:t> </a:t>
            </a:r>
            <a:r>
              <a:rPr lang="en-ID" dirty="0" err="1">
                <a:solidFill>
                  <a:schemeClr val="bg1"/>
                </a:solidFill>
                <a:effectLst/>
              </a:rPr>
              <a:t>berbagai</a:t>
            </a:r>
            <a:r>
              <a:rPr lang="en-ID" dirty="0">
                <a:solidFill>
                  <a:schemeClr val="bg1"/>
                </a:solidFill>
                <a:effectLst/>
              </a:rPr>
              <a:t> </a:t>
            </a:r>
            <a:r>
              <a:rPr lang="en-ID" dirty="0" err="1">
                <a:solidFill>
                  <a:schemeClr val="bg1"/>
                </a:solidFill>
                <a:effectLst/>
              </a:rPr>
              <a:t>bidang</a:t>
            </a:r>
            <a:r>
              <a:rPr lang="en-ID" dirty="0">
                <a:solidFill>
                  <a:schemeClr val="bg1"/>
                </a:solidFill>
                <a:effectLst/>
              </a:rPr>
              <a:t>, </a:t>
            </a:r>
            <a:r>
              <a:rPr lang="en-ID" dirty="0" err="1">
                <a:solidFill>
                  <a:schemeClr val="bg1"/>
                </a:solidFill>
                <a:effectLst/>
              </a:rPr>
              <a:t>termasuk</a:t>
            </a:r>
            <a:r>
              <a:rPr lang="en-ID" dirty="0">
                <a:solidFill>
                  <a:schemeClr val="bg1"/>
                </a:solidFill>
                <a:effectLst/>
              </a:rPr>
              <a:t> </a:t>
            </a:r>
            <a:r>
              <a:rPr lang="en-ID" dirty="0" err="1">
                <a:solidFill>
                  <a:schemeClr val="bg1"/>
                </a:solidFill>
                <a:effectLst/>
              </a:rPr>
              <a:t>kepemimpinan</a:t>
            </a:r>
            <a:r>
              <a:rPr lang="en-ID" dirty="0">
                <a:solidFill>
                  <a:schemeClr val="bg1"/>
                </a:solidFill>
                <a:effectLst/>
              </a:rPr>
              <a:t> dan </a:t>
            </a:r>
            <a:r>
              <a:rPr lang="en-ID" dirty="0" err="1">
                <a:solidFill>
                  <a:schemeClr val="bg1"/>
                </a:solidFill>
                <a:effectLst/>
              </a:rPr>
              <a:t>kewirausahaan</a:t>
            </a:r>
            <a:r>
              <a:rPr lang="en-ID" dirty="0">
                <a:solidFill>
                  <a:schemeClr val="bg1"/>
                </a:solidFill>
                <a:effectLst/>
              </a:rPr>
              <a:t>.</a:t>
            </a:r>
          </a:p>
          <a:p>
            <a:pPr algn="just"/>
            <a:endParaRPr lang="en-ID" dirty="0">
              <a:solidFill>
                <a:schemeClr val="bg1"/>
              </a:solidFill>
            </a:endParaRPr>
          </a:p>
          <a:p>
            <a:pPr algn="just"/>
            <a:r>
              <a:rPr lang="en-ID" dirty="0">
                <a:solidFill>
                  <a:schemeClr val="accent4"/>
                </a:solidFill>
                <a:effectLst/>
              </a:rPr>
              <a:t>3. </a:t>
            </a:r>
            <a:r>
              <a:rPr lang="en-ID" dirty="0" err="1">
                <a:solidFill>
                  <a:schemeClr val="accent4"/>
                </a:solidFill>
                <a:effectLst/>
              </a:rPr>
              <a:t>Peningkatan</a:t>
            </a:r>
            <a:r>
              <a:rPr lang="en-ID" dirty="0">
                <a:solidFill>
                  <a:schemeClr val="accent4"/>
                </a:solidFill>
                <a:effectLst/>
              </a:rPr>
              <a:t> </a:t>
            </a:r>
            <a:r>
              <a:rPr lang="en-ID" dirty="0" err="1">
                <a:solidFill>
                  <a:schemeClr val="accent4"/>
                </a:solidFill>
                <a:effectLst/>
              </a:rPr>
              <a:t>Partisipasi</a:t>
            </a:r>
            <a:r>
              <a:rPr lang="en-ID" dirty="0">
                <a:solidFill>
                  <a:srgbClr val="C00000"/>
                </a:solidFill>
                <a:effectLst/>
              </a:rPr>
              <a:t>: </a:t>
            </a:r>
            <a:r>
              <a:rPr lang="en-ID" dirty="0" err="1">
                <a:solidFill>
                  <a:schemeClr val="bg1"/>
                </a:solidFill>
                <a:effectLst/>
              </a:rPr>
              <a:t>Fasilitator</a:t>
            </a:r>
            <a:r>
              <a:rPr lang="en-ID" dirty="0">
                <a:solidFill>
                  <a:schemeClr val="bg1"/>
                </a:solidFill>
                <a:effectLst/>
              </a:rPr>
              <a:t> </a:t>
            </a:r>
            <a:r>
              <a:rPr lang="en-ID" dirty="0" err="1">
                <a:solidFill>
                  <a:schemeClr val="bg1"/>
                </a:solidFill>
                <a:effectLst/>
              </a:rPr>
              <a:t>berperan</a:t>
            </a:r>
            <a:r>
              <a:rPr lang="en-ID" dirty="0">
                <a:solidFill>
                  <a:schemeClr val="bg1"/>
                </a:solidFill>
                <a:effectLst/>
              </a:rPr>
              <a:t> </a:t>
            </a:r>
            <a:r>
              <a:rPr lang="en-ID" dirty="0" err="1">
                <a:solidFill>
                  <a:schemeClr val="bg1"/>
                </a:solidFill>
                <a:effectLst/>
              </a:rPr>
              <a:t>dalam</a:t>
            </a:r>
            <a:r>
              <a:rPr lang="en-ID" dirty="0">
                <a:solidFill>
                  <a:schemeClr val="bg1"/>
                </a:solidFill>
                <a:effectLst/>
              </a:rPr>
              <a:t> </a:t>
            </a:r>
            <a:r>
              <a:rPr lang="en-ID" dirty="0" err="1">
                <a:solidFill>
                  <a:schemeClr val="bg1"/>
                </a:solidFill>
                <a:effectLst/>
              </a:rPr>
              <a:t>meningkatkan</a:t>
            </a:r>
            <a:r>
              <a:rPr lang="en-ID" dirty="0">
                <a:solidFill>
                  <a:schemeClr val="bg1"/>
                </a:solidFill>
                <a:effectLst/>
              </a:rPr>
              <a:t> </a:t>
            </a:r>
            <a:r>
              <a:rPr lang="en-ID" dirty="0" err="1">
                <a:solidFill>
                  <a:schemeClr val="bg1"/>
                </a:solidFill>
                <a:effectLst/>
              </a:rPr>
              <a:t>partisipasi</a:t>
            </a:r>
            <a:r>
              <a:rPr lang="en-ID" dirty="0">
                <a:solidFill>
                  <a:schemeClr val="bg1"/>
                </a:solidFill>
                <a:effectLst/>
              </a:rPr>
              <a:t> </a:t>
            </a:r>
            <a:r>
              <a:rPr lang="en-ID" dirty="0" err="1">
                <a:solidFill>
                  <a:schemeClr val="bg1"/>
                </a:solidFill>
              </a:rPr>
              <a:t>k</a:t>
            </a:r>
            <a:r>
              <a:rPr lang="en-ID" dirty="0" err="1">
                <a:solidFill>
                  <a:schemeClr val="bg1"/>
                </a:solidFill>
                <a:effectLst/>
              </a:rPr>
              <a:t>elompok</a:t>
            </a:r>
            <a:r>
              <a:rPr lang="en-ID" dirty="0">
                <a:solidFill>
                  <a:schemeClr val="bg1"/>
                </a:solidFill>
                <a:effectLst/>
              </a:rPr>
              <a:t> </a:t>
            </a:r>
            <a:r>
              <a:rPr lang="en-ID" dirty="0" err="1">
                <a:solidFill>
                  <a:schemeClr val="bg1"/>
                </a:solidFill>
              </a:rPr>
              <a:t>r</a:t>
            </a:r>
            <a:r>
              <a:rPr lang="en-ID" dirty="0" err="1">
                <a:solidFill>
                  <a:schemeClr val="bg1"/>
                </a:solidFill>
                <a:effectLst/>
              </a:rPr>
              <a:t>entan</a:t>
            </a:r>
            <a:r>
              <a:rPr lang="en-ID" dirty="0">
                <a:solidFill>
                  <a:schemeClr val="bg1"/>
                </a:solidFill>
                <a:effectLst/>
              </a:rPr>
              <a:t> </a:t>
            </a:r>
            <a:r>
              <a:rPr lang="en-ID" dirty="0" err="1">
                <a:solidFill>
                  <a:schemeClr val="bg1"/>
                </a:solidFill>
                <a:effectLst/>
              </a:rPr>
              <a:t>seperti</a:t>
            </a:r>
            <a:r>
              <a:rPr lang="en-ID" dirty="0">
                <a:solidFill>
                  <a:schemeClr val="bg1"/>
                </a:solidFill>
                <a:effectLst/>
              </a:rPr>
              <a:t> </a:t>
            </a:r>
            <a:r>
              <a:rPr lang="en-ID" dirty="0" err="1">
                <a:solidFill>
                  <a:schemeClr val="bg1"/>
                </a:solidFill>
              </a:rPr>
              <a:t>p</a:t>
            </a:r>
            <a:r>
              <a:rPr lang="en-ID" dirty="0" err="1">
                <a:solidFill>
                  <a:schemeClr val="bg1"/>
                </a:solidFill>
                <a:effectLst/>
              </a:rPr>
              <a:t>erempuan</a:t>
            </a:r>
            <a:r>
              <a:rPr lang="en-ID" dirty="0">
                <a:solidFill>
                  <a:schemeClr val="bg1"/>
                </a:solidFill>
                <a:effectLst/>
              </a:rPr>
              <a:t> dan </a:t>
            </a:r>
            <a:r>
              <a:rPr lang="en-ID" dirty="0" err="1">
                <a:solidFill>
                  <a:schemeClr val="bg1"/>
                </a:solidFill>
                <a:effectLst/>
              </a:rPr>
              <a:t>disabilitas</a:t>
            </a:r>
            <a:r>
              <a:rPr lang="en-ID" dirty="0">
                <a:solidFill>
                  <a:schemeClr val="bg1"/>
                </a:solidFill>
                <a:effectLst/>
              </a:rPr>
              <a:t> </a:t>
            </a:r>
            <a:r>
              <a:rPr lang="en-ID" dirty="0" err="1">
                <a:solidFill>
                  <a:schemeClr val="bg1"/>
                </a:solidFill>
                <a:effectLst/>
              </a:rPr>
              <a:t>dalam</a:t>
            </a:r>
            <a:r>
              <a:rPr lang="en-ID" dirty="0">
                <a:solidFill>
                  <a:schemeClr val="bg1"/>
                </a:solidFill>
                <a:effectLst/>
              </a:rPr>
              <a:t> </a:t>
            </a:r>
            <a:r>
              <a:rPr lang="en-ID" dirty="0" err="1">
                <a:solidFill>
                  <a:schemeClr val="bg1"/>
                </a:solidFill>
                <a:effectLst/>
              </a:rPr>
              <a:t>pengambilan</a:t>
            </a:r>
            <a:r>
              <a:rPr lang="en-ID" dirty="0">
                <a:solidFill>
                  <a:schemeClr val="bg1"/>
                </a:solidFill>
                <a:effectLst/>
              </a:rPr>
              <a:t> </a:t>
            </a:r>
            <a:r>
              <a:rPr lang="en-ID" dirty="0" err="1">
                <a:solidFill>
                  <a:schemeClr val="bg1"/>
                </a:solidFill>
                <a:effectLst/>
              </a:rPr>
              <a:t>keputusan</a:t>
            </a:r>
            <a:r>
              <a:rPr lang="en-ID" dirty="0">
                <a:solidFill>
                  <a:schemeClr val="bg1"/>
                </a:solidFill>
                <a:effectLst/>
              </a:rPr>
              <a:t> dan </a:t>
            </a:r>
            <a:r>
              <a:rPr lang="en-ID" dirty="0" err="1">
                <a:solidFill>
                  <a:schemeClr val="bg1"/>
                </a:solidFill>
                <a:effectLst/>
              </a:rPr>
              <a:t>akses</a:t>
            </a:r>
            <a:r>
              <a:rPr lang="en-ID" dirty="0">
                <a:solidFill>
                  <a:schemeClr val="bg1"/>
                </a:solidFill>
                <a:effectLst/>
              </a:rPr>
              <a:t> </a:t>
            </a:r>
            <a:r>
              <a:rPr lang="en-ID" dirty="0" err="1">
                <a:solidFill>
                  <a:schemeClr val="bg1"/>
                </a:solidFill>
                <a:effectLst/>
              </a:rPr>
              <a:t>terhadap</a:t>
            </a:r>
            <a:r>
              <a:rPr lang="en-ID" dirty="0">
                <a:solidFill>
                  <a:schemeClr val="bg1"/>
                </a:solidFill>
                <a:effectLst/>
              </a:rPr>
              <a:t> </a:t>
            </a:r>
            <a:r>
              <a:rPr lang="en-ID" dirty="0" err="1">
                <a:solidFill>
                  <a:schemeClr val="bg1"/>
                </a:solidFill>
                <a:effectLst/>
              </a:rPr>
              <a:t>sumber</a:t>
            </a:r>
            <a:r>
              <a:rPr lang="en-ID" dirty="0">
                <a:solidFill>
                  <a:schemeClr val="bg1"/>
                </a:solidFill>
                <a:effectLst/>
              </a:rPr>
              <a:t> </a:t>
            </a:r>
            <a:r>
              <a:rPr lang="en-ID" dirty="0" err="1">
                <a:solidFill>
                  <a:schemeClr val="bg1"/>
                </a:solidFill>
                <a:effectLst/>
              </a:rPr>
              <a:t>daya</a:t>
            </a:r>
            <a:r>
              <a:rPr lang="en-ID" dirty="0">
                <a:solidFill>
                  <a:schemeClr val="bg1"/>
                </a:solidFill>
                <a:effectLst/>
              </a:rPr>
              <a:t> </a:t>
            </a:r>
            <a:r>
              <a:rPr lang="en-ID" dirty="0" err="1">
                <a:solidFill>
                  <a:schemeClr val="bg1"/>
                </a:solidFill>
                <a:effectLst/>
              </a:rPr>
              <a:t>pembangunan</a:t>
            </a:r>
            <a:r>
              <a:rPr lang="en-ID" dirty="0">
                <a:solidFill>
                  <a:schemeClr val="bg1"/>
                </a:solidFill>
                <a:effectLst/>
              </a:rPr>
              <a:t>, </a:t>
            </a:r>
            <a:r>
              <a:rPr lang="en-ID" dirty="0" err="1">
                <a:solidFill>
                  <a:schemeClr val="bg1"/>
                </a:solidFill>
                <a:effectLst/>
              </a:rPr>
              <a:t>seperti</a:t>
            </a:r>
            <a:r>
              <a:rPr lang="en-ID" dirty="0">
                <a:solidFill>
                  <a:schemeClr val="bg1"/>
                </a:solidFill>
                <a:effectLst/>
              </a:rPr>
              <a:t> </a:t>
            </a:r>
            <a:r>
              <a:rPr lang="en-ID" dirty="0" err="1">
                <a:solidFill>
                  <a:schemeClr val="bg1"/>
                </a:solidFill>
                <a:effectLst/>
              </a:rPr>
              <a:t>pengetahuan</a:t>
            </a:r>
            <a:r>
              <a:rPr lang="en-ID" dirty="0">
                <a:solidFill>
                  <a:schemeClr val="bg1"/>
                </a:solidFill>
                <a:effectLst/>
              </a:rPr>
              <a:t>, </a:t>
            </a:r>
            <a:r>
              <a:rPr lang="en-ID" dirty="0" err="1">
                <a:solidFill>
                  <a:schemeClr val="bg1"/>
                </a:solidFill>
                <a:effectLst/>
              </a:rPr>
              <a:t>keterampilan</a:t>
            </a:r>
            <a:r>
              <a:rPr lang="en-ID" dirty="0">
                <a:solidFill>
                  <a:schemeClr val="bg1"/>
                </a:solidFill>
                <a:effectLst/>
              </a:rPr>
              <a:t>, </a:t>
            </a:r>
            <a:r>
              <a:rPr lang="en-ID" dirty="0" err="1">
                <a:solidFill>
                  <a:schemeClr val="bg1"/>
                </a:solidFill>
                <a:effectLst/>
              </a:rPr>
              <a:t>informasi</a:t>
            </a:r>
            <a:r>
              <a:rPr lang="en-ID" dirty="0">
                <a:solidFill>
                  <a:schemeClr val="bg1"/>
                </a:solidFill>
                <a:effectLst/>
              </a:rPr>
              <a:t>, dan </a:t>
            </a:r>
            <a:r>
              <a:rPr lang="en-ID" dirty="0" err="1">
                <a:solidFill>
                  <a:schemeClr val="bg1"/>
                </a:solidFill>
                <a:effectLst/>
              </a:rPr>
              <a:t>kredit</a:t>
            </a:r>
            <a:r>
              <a:rPr lang="en-ID" dirty="0">
                <a:solidFill>
                  <a:schemeClr val="bg1"/>
                </a:solidFill>
                <a:effectLst/>
              </a:rPr>
              <a:t>.</a:t>
            </a:r>
          </a:p>
          <a:p>
            <a:pPr algn="just"/>
            <a:endParaRPr lang="en-ID" dirty="0">
              <a:solidFill>
                <a:schemeClr val="bg1"/>
              </a:solidFill>
            </a:endParaRPr>
          </a:p>
          <a:p>
            <a:pPr algn="just"/>
            <a:r>
              <a:rPr lang="en-ID" dirty="0">
                <a:solidFill>
                  <a:schemeClr val="accent4"/>
                </a:solidFill>
                <a:effectLst/>
              </a:rPr>
              <a:t>4. </a:t>
            </a:r>
            <a:r>
              <a:rPr lang="en-ID" dirty="0" err="1">
                <a:solidFill>
                  <a:schemeClr val="accent4"/>
                </a:solidFill>
                <a:effectLst/>
              </a:rPr>
              <a:t>Pengembangan</a:t>
            </a:r>
            <a:r>
              <a:rPr lang="en-ID" dirty="0">
                <a:solidFill>
                  <a:schemeClr val="accent4"/>
                </a:solidFill>
                <a:effectLst/>
              </a:rPr>
              <a:t> </a:t>
            </a:r>
            <a:r>
              <a:rPr lang="en-ID" dirty="0" err="1">
                <a:solidFill>
                  <a:schemeClr val="accent4"/>
                </a:solidFill>
                <a:effectLst/>
              </a:rPr>
              <a:t>Kapasitas</a:t>
            </a:r>
            <a:r>
              <a:rPr lang="en-ID" dirty="0">
                <a:solidFill>
                  <a:schemeClr val="bg1"/>
                </a:solidFill>
                <a:effectLst/>
              </a:rPr>
              <a:t>: </a:t>
            </a:r>
            <a:r>
              <a:rPr lang="en-ID" dirty="0" err="1">
                <a:solidFill>
                  <a:schemeClr val="bg1"/>
                </a:solidFill>
                <a:effectLst/>
              </a:rPr>
              <a:t>Melalui</a:t>
            </a:r>
            <a:r>
              <a:rPr lang="en-ID" dirty="0">
                <a:solidFill>
                  <a:schemeClr val="bg1"/>
                </a:solidFill>
                <a:effectLst/>
              </a:rPr>
              <a:t> </a:t>
            </a:r>
            <a:r>
              <a:rPr lang="en-ID" dirty="0" err="1">
                <a:solidFill>
                  <a:schemeClr val="bg1"/>
                </a:solidFill>
                <a:effectLst/>
              </a:rPr>
              <a:t>pelatihan</a:t>
            </a:r>
            <a:r>
              <a:rPr lang="en-ID" dirty="0">
                <a:solidFill>
                  <a:schemeClr val="bg1"/>
                </a:solidFill>
                <a:effectLst/>
              </a:rPr>
              <a:t> dan </a:t>
            </a:r>
            <a:r>
              <a:rPr lang="en-ID" dirty="0" err="1">
                <a:solidFill>
                  <a:schemeClr val="bg1"/>
                </a:solidFill>
                <a:effectLst/>
              </a:rPr>
              <a:t>pendampingan</a:t>
            </a:r>
            <a:r>
              <a:rPr lang="en-ID" dirty="0">
                <a:solidFill>
                  <a:schemeClr val="bg1"/>
                </a:solidFill>
                <a:effectLst/>
              </a:rPr>
              <a:t>, </a:t>
            </a:r>
            <a:r>
              <a:rPr lang="en-ID" dirty="0" err="1">
                <a:solidFill>
                  <a:schemeClr val="bg1"/>
                </a:solidFill>
                <a:effectLst/>
              </a:rPr>
              <a:t>fasilitator</a:t>
            </a:r>
            <a:r>
              <a:rPr lang="en-ID" dirty="0">
                <a:solidFill>
                  <a:schemeClr val="bg1"/>
                </a:solidFill>
                <a:effectLst/>
              </a:rPr>
              <a:t> </a:t>
            </a:r>
            <a:r>
              <a:rPr lang="en-ID" dirty="0" err="1">
                <a:solidFill>
                  <a:schemeClr val="bg1"/>
                </a:solidFill>
                <a:effectLst/>
              </a:rPr>
              <a:t>membantu</a:t>
            </a:r>
            <a:r>
              <a:rPr lang="en-ID" dirty="0">
                <a:solidFill>
                  <a:schemeClr val="bg1"/>
                </a:solidFill>
                <a:effectLst/>
              </a:rPr>
              <a:t> </a:t>
            </a:r>
            <a:r>
              <a:rPr lang="en-ID" dirty="0" err="1">
                <a:solidFill>
                  <a:schemeClr val="bg1"/>
                </a:solidFill>
                <a:effectLst/>
              </a:rPr>
              <a:t>individu</a:t>
            </a:r>
            <a:r>
              <a:rPr lang="en-ID" dirty="0">
                <a:solidFill>
                  <a:schemeClr val="bg1"/>
                </a:solidFill>
                <a:effectLst/>
              </a:rPr>
              <a:t> dan </a:t>
            </a:r>
            <a:r>
              <a:rPr lang="en-ID" dirty="0" err="1">
                <a:solidFill>
                  <a:schemeClr val="bg1"/>
                </a:solidFill>
                <a:effectLst/>
              </a:rPr>
              <a:t>kelompok</a:t>
            </a:r>
            <a:r>
              <a:rPr lang="en-ID" dirty="0">
                <a:solidFill>
                  <a:schemeClr val="bg1"/>
                </a:solidFill>
                <a:effectLst/>
              </a:rPr>
              <a:t> </a:t>
            </a:r>
            <a:r>
              <a:rPr lang="en-ID" dirty="0" err="1">
                <a:solidFill>
                  <a:schemeClr val="bg1"/>
                </a:solidFill>
                <a:effectLst/>
              </a:rPr>
              <a:t>masyarakat</a:t>
            </a:r>
            <a:r>
              <a:rPr lang="en-ID" dirty="0">
                <a:solidFill>
                  <a:schemeClr val="bg1"/>
                </a:solidFill>
                <a:effectLst/>
              </a:rPr>
              <a:t> </a:t>
            </a:r>
            <a:r>
              <a:rPr lang="en-ID" dirty="0" err="1">
                <a:solidFill>
                  <a:schemeClr val="bg1"/>
                </a:solidFill>
                <a:effectLst/>
              </a:rPr>
              <a:t>rentan</a:t>
            </a:r>
            <a:r>
              <a:rPr lang="en-ID" dirty="0">
                <a:solidFill>
                  <a:schemeClr val="bg1"/>
                </a:solidFill>
                <a:effectLst/>
              </a:rPr>
              <a:t> </a:t>
            </a:r>
            <a:r>
              <a:rPr lang="en-ID" dirty="0" err="1">
                <a:solidFill>
                  <a:schemeClr val="bg1"/>
                </a:solidFill>
                <a:effectLst/>
              </a:rPr>
              <a:t>untuk</a:t>
            </a:r>
            <a:r>
              <a:rPr lang="en-ID" dirty="0">
                <a:solidFill>
                  <a:schemeClr val="bg1"/>
                </a:solidFill>
                <a:effectLst/>
              </a:rPr>
              <a:t> </a:t>
            </a:r>
            <a:r>
              <a:rPr lang="en-ID" dirty="0" err="1">
                <a:solidFill>
                  <a:schemeClr val="bg1"/>
                </a:solidFill>
                <a:effectLst/>
              </a:rPr>
              <a:t>mengembangkan</a:t>
            </a:r>
            <a:r>
              <a:rPr lang="en-ID" dirty="0">
                <a:solidFill>
                  <a:schemeClr val="bg1"/>
                </a:solidFill>
                <a:effectLst/>
              </a:rPr>
              <a:t> </a:t>
            </a:r>
            <a:r>
              <a:rPr lang="en-ID" dirty="0" err="1">
                <a:solidFill>
                  <a:schemeClr val="bg1"/>
                </a:solidFill>
                <a:effectLst/>
              </a:rPr>
              <a:t>kapasitas</a:t>
            </a:r>
            <a:r>
              <a:rPr lang="en-ID" dirty="0">
                <a:solidFill>
                  <a:schemeClr val="bg1"/>
                </a:solidFill>
                <a:effectLst/>
              </a:rPr>
              <a:t> </a:t>
            </a:r>
            <a:r>
              <a:rPr lang="en-ID" dirty="0" err="1">
                <a:solidFill>
                  <a:schemeClr val="bg1"/>
                </a:solidFill>
                <a:effectLst/>
              </a:rPr>
              <a:t>mereka</a:t>
            </a:r>
            <a:r>
              <a:rPr lang="en-ID" dirty="0">
                <a:solidFill>
                  <a:schemeClr val="bg1"/>
                </a:solidFill>
                <a:effectLst/>
              </a:rPr>
              <a:t> </a:t>
            </a:r>
            <a:r>
              <a:rPr lang="en-ID" dirty="0" err="1">
                <a:solidFill>
                  <a:schemeClr val="bg1"/>
                </a:solidFill>
                <a:effectLst/>
              </a:rPr>
              <a:t>dalam</a:t>
            </a:r>
            <a:r>
              <a:rPr lang="en-ID" dirty="0">
                <a:solidFill>
                  <a:schemeClr val="bg1"/>
                </a:solidFill>
                <a:effectLst/>
              </a:rPr>
              <a:t> </a:t>
            </a:r>
            <a:r>
              <a:rPr lang="en-ID" dirty="0" err="1">
                <a:solidFill>
                  <a:schemeClr val="bg1"/>
                </a:solidFill>
                <a:effectLst/>
              </a:rPr>
              <a:t>mengatasi</a:t>
            </a:r>
            <a:r>
              <a:rPr lang="en-ID" dirty="0">
                <a:solidFill>
                  <a:schemeClr val="bg1"/>
                </a:solidFill>
                <a:effectLst/>
              </a:rPr>
              <a:t> </a:t>
            </a:r>
            <a:r>
              <a:rPr lang="en-ID" dirty="0" err="1">
                <a:solidFill>
                  <a:schemeClr val="bg1"/>
                </a:solidFill>
                <a:effectLst/>
              </a:rPr>
              <a:t>masalah</a:t>
            </a:r>
            <a:r>
              <a:rPr lang="en-ID" dirty="0">
                <a:solidFill>
                  <a:schemeClr val="bg1"/>
                </a:solidFill>
                <a:effectLst/>
              </a:rPr>
              <a:t> </a:t>
            </a:r>
            <a:r>
              <a:rPr lang="en-ID" dirty="0" err="1">
                <a:solidFill>
                  <a:schemeClr val="bg1"/>
                </a:solidFill>
                <a:effectLst/>
              </a:rPr>
              <a:t>sosial</a:t>
            </a:r>
            <a:r>
              <a:rPr lang="en-ID" dirty="0">
                <a:solidFill>
                  <a:schemeClr val="bg1"/>
                </a:solidFill>
                <a:effectLst/>
              </a:rPr>
              <a:t> dan </a:t>
            </a:r>
            <a:r>
              <a:rPr lang="en-ID" dirty="0" err="1">
                <a:solidFill>
                  <a:schemeClr val="bg1"/>
                </a:solidFill>
                <a:effectLst/>
              </a:rPr>
              <a:t>ekonomi</a:t>
            </a:r>
            <a:r>
              <a:rPr lang="en-ID" dirty="0">
                <a:solidFill>
                  <a:schemeClr val="bg1"/>
                </a:solidFill>
                <a:effectLst/>
              </a:rPr>
              <a:t>, </a:t>
            </a:r>
            <a:r>
              <a:rPr lang="en-ID" dirty="0" err="1">
                <a:solidFill>
                  <a:schemeClr val="bg1"/>
                </a:solidFill>
                <a:effectLst/>
              </a:rPr>
              <a:t>serta</a:t>
            </a:r>
            <a:r>
              <a:rPr lang="en-ID" dirty="0">
                <a:solidFill>
                  <a:schemeClr val="bg1"/>
                </a:solidFill>
                <a:effectLst/>
              </a:rPr>
              <a:t> </a:t>
            </a:r>
            <a:r>
              <a:rPr lang="en-ID" dirty="0" err="1">
                <a:solidFill>
                  <a:schemeClr val="bg1"/>
                </a:solidFill>
                <a:effectLst/>
              </a:rPr>
              <a:t>memanfaatkan</a:t>
            </a:r>
            <a:r>
              <a:rPr lang="en-ID" dirty="0">
                <a:solidFill>
                  <a:schemeClr val="bg1"/>
                </a:solidFill>
                <a:effectLst/>
              </a:rPr>
              <a:t> </a:t>
            </a:r>
            <a:r>
              <a:rPr lang="en-ID" dirty="0" err="1">
                <a:solidFill>
                  <a:schemeClr val="bg1"/>
                </a:solidFill>
                <a:effectLst/>
              </a:rPr>
              <a:t>peluang</a:t>
            </a:r>
            <a:r>
              <a:rPr lang="en-ID" dirty="0">
                <a:solidFill>
                  <a:schemeClr val="bg1"/>
                </a:solidFill>
                <a:effectLst/>
              </a:rPr>
              <a:t> yang </a:t>
            </a:r>
            <a:r>
              <a:rPr lang="en-ID" dirty="0" err="1">
                <a:solidFill>
                  <a:schemeClr val="bg1"/>
                </a:solidFill>
                <a:effectLst/>
              </a:rPr>
              <a:t>ada</a:t>
            </a:r>
            <a:r>
              <a:rPr lang="en-ID" dirty="0">
                <a:solidFill>
                  <a:schemeClr val="bg1"/>
                </a:solidFill>
                <a:effectLst/>
              </a:rPr>
              <a:t>.</a:t>
            </a:r>
          </a:p>
          <a:p>
            <a:pPr algn="just"/>
            <a:endParaRPr lang="en-ID" dirty="0">
              <a:solidFill>
                <a:schemeClr val="bg1"/>
              </a:solidFill>
            </a:endParaRPr>
          </a:p>
          <a:p>
            <a:pPr algn="just"/>
            <a:r>
              <a:rPr lang="en-ID" dirty="0">
                <a:solidFill>
                  <a:schemeClr val="accent4"/>
                </a:solidFill>
                <a:effectLst/>
              </a:rPr>
              <a:t>5. </a:t>
            </a:r>
            <a:r>
              <a:rPr lang="en-ID" dirty="0" err="1">
                <a:solidFill>
                  <a:schemeClr val="accent4"/>
                </a:solidFill>
                <a:effectLst/>
              </a:rPr>
              <a:t>Inovasi</a:t>
            </a:r>
            <a:r>
              <a:rPr lang="en-ID" dirty="0">
                <a:solidFill>
                  <a:schemeClr val="accent4"/>
                </a:solidFill>
                <a:effectLst/>
              </a:rPr>
              <a:t> Sosial</a:t>
            </a:r>
            <a:r>
              <a:rPr lang="en-ID" dirty="0">
                <a:solidFill>
                  <a:schemeClr val="bg1"/>
                </a:solidFill>
                <a:effectLst/>
              </a:rPr>
              <a:t>: </a:t>
            </a:r>
            <a:r>
              <a:rPr lang="en-ID" dirty="0" err="1">
                <a:solidFill>
                  <a:schemeClr val="bg1"/>
                </a:solidFill>
                <a:effectLst/>
              </a:rPr>
              <a:t>Sebagai</a:t>
            </a:r>
            <a:r>
              <a:rPr lang="en-ID" dirty="0">
                <a:solidFill>
                  <a:schemeClr val="bg1"/>
                </a:solidFill>
                <a:effectLst/>
              </a:rPr>
              <a:t> </a:t>
            </a:r>
            <a:r>
              <a:rPr lang="en-ID" i="1" dirty="0">
                <a:solidFill>
                  <a:schemeClr val="bg1"/>
                </a:solidFill>
                <a:effectLst/>
              </a:rPr>
              <a:t>Socio Entrepreneur</a:t>
            </a:r>
            <a:r>
              <a:rPr lang="en-ID" dirty="0">
                <a:solidFill>
                  <a:schemeClr val="bg1"/>
                </a:solidFill>
                <a:effectLst/>
              </a:rPr>
              <a:t>, </a:t>
            </a:r>
            <a:r>
              <a:rPr lang="en-ID" dirty="0" err="1">
                <a:solidFill>
                  <a:schemeClr val="bg1"/>
                </a:solidFill>
                <a:effectLst/>
              </a:rPr>
              <a:t>fasilitator</a:t>
            </a:r>
            <a:r>
              <a:rPr lang="en-ID" dirty="0">
                <a:solidFill>
                  <a:schemeClr val="bg1"/>
                </a:solidFill>
                <a:effectLst/>
              </a:rPr>
              <a:t> </a:t>
            </a:r>
            <a:r>
              <a:rPr lang="en-ID" dirty="0" err="1">
                <a:solidFill>
                  <a:schemeClr val="bg1"/>
                </a:solidFill>
                <a:effectLst/>
              </a:rPr>
              <a:t>dapat</a:t>
            </a:r>
            <a:r>
              <a:rPr lang="en-ID" dirty="0">
                <a:solidFill>
                  <a:schemeClr val="bg1"/>
                </a:solidFill>
                <a:effectLst/>
              </a:rPr>
              <a:t> </a:t>
            </a:r>
            <a:r>
              <a:rPr lang="en-ID" dirty="0" err="1">
                <a:solidFill>
                  <a:schemeClr val="bg1"/>
                </a:solidFill>
                <a:effectLst/>
              </a:rPr>
              <a:t>mendorong</a:t>
            </a:r>
            <a:r>
              <a:rPr lang="en-ID" dirty="0">
                <a:solidFill>
                  <a:schemeClr val="bg1"/>
                </a:solidFill>
                <a:effectLst/>
              </a:rPr>
              <a:t> </a:t>
            </a:r>
            <a:r>
              <a:rPr lang="en-ID" dirty="0" err="1">
                <a:solidFill>
                  <a:schemeClr val="bg1"/>
                </a:solidFill>
                <a:effectLst/>
              </a:rPr>
              <a:t>inovasi</a:t>
            </a:r>
            <a:r>
              <a:rPr lang="en-ID" dirty="0">
                <a:solidFill>
                  <a:schemeClr val="bg1"/>
                </a:solidFill>
                <a:effectLst/>
              </a:rPr>
              <a:t> </a:t>
            </a:r>
            <a:r>
              <a:rPr lang="en-ID" dirty="0" err="1">
                <a:solidFill>
                  <a:schemeClr val="bg1"/>
                </a:solidFill>
                <a:effectLst/>
              </a:rPr>
              <a:t>sosial</a:t>
            </a:r>
            <a:r>
              <a:rPr lang="en-ID" dirty="0">
                <a:solidFill>
                  <a:schemeClr val="bg1"/>
                </a:solidFill>
                <a:effectLst/>
              </a:rPr>
              <a:t> </a:t>
            </a:r>
            <a:r>
              <a:rPr lang="en-ID" dirty="0" err="1">
                <a:solidFill>
                  <a:schemeClr val="bg1"/>
                </a:solidFill>
                <a:effectLst/>
              </a:rPr>
              <a:t>dengan</a:t>
            </a:r>
            <a:r>
              <a:rPr lang="en-ID" dirty="0">
                <a:solidFill>
                  <a:schemeClr val="bg1"/>
                </a:solidFill>
                <a:effectLst/>
              </a:rPr>
              <a:t> </a:t>
            </a:r>
            <a:r>
              <a:rPr lang="en-ID" dirty="0" err="1">
                <a:solidFill>
                  <a:schemeClr val="bg1"/>
                </a:solidFill>
                <a:effectLst/>
              </a:rPr>
              <a:t>menciptakan</a:t>
            </a:r>
            <a:r>
              <a:rPr lang="en-ID" dirty="0">
                <a:solidFill>
                  <a:schemeClr val="bg1"/>
                </a:solidFill>
                <a:effectLst/>
              </a:rPr>
              <a:t> </a:t>
            </a:r>
            <a:r>
              <a:rPr lang="en-ID" dirty="0" err="1">
                <a:solidFill>
                  <a:schemeClr val="bg1"/>
                </a:solidFill>
                <a:effectLst/>
              </a:rPr>
              <a:t>solusi</a:t>
            </a:r>
            <a:r>
              <a:rPr lang="en-ID" dirty="0">
                <a:solidFill>
                  <a:schemeClr val="bg1"/>
                </a:solidFill>
                <a:effectLst/>
              </a:rPr>
              <a:t> </a:t>
            </a:r>
            <a:r>
              <a:rPr lang="en-ID" dirty="0" err="1">
                <a:solidFill>
                  <a:schemeClr val="bg1"/>
                </a:solidFill>
                <a:effectLst/>
              </a:rPr>
              <a:t>kreatif</a:t>
            </a:r>
            <a:r>
              <a:rPr lang="en-ID" dirty="0">
                <a:solidFill>
                  <a:schemeClr val="bg1"/>
                </a:solidFill>
                <a:effectLst/>
              </a:rPr>
              <a:t> </a:t>
            </a:r>
            <a:r>
              <a:rPr lang="en-ID" dirty="0" err="1">
                <a:solidFill>
                  <a:schemeClr val="bg1"/>
                </a:solidFill>
                <a:effectLst/>
              </a:rPr>
              <a:t>untuk</a:t>
            </a:r>
            <a:r>
              <a:rPr lang="en-ID" dirty="0">
                <a:solidFill>
                  <a:schemeClr val="bg1"/>
                </a:solidFill>
                <a:effectLst/>
              </a:rPr>
              <a:t> </a:t>
            </a:r>
            <a:r>
              <a:rPr lang="en-ID" dirty="0" err="1">
                <a:solidFill>
                  <a:schemeClr val="bg1"/>
                </a:solidFill>
                <a:effectLst/>
              </a:rPr>
              <a:t>masalah</a:t>
            </a:r>
            <a:r>
              <a:rPr lang="en-ID" dirty="0">
                <a:solidFill>
                  <a:schemeClr val="bg1"/>
                </a:solidFill>
                <a:effectLst/>
              </a:rPr>
              <a:t> </a:t>
            </a:r>
            <a:r>
              <a:rPr lang="en-ID" dirty="0" err="1">
                <a:solidFill>
                  <a:schemeClr val="bg1"/>
                </a:solidFill>
                <a:effectLst/>
              </a:rPr>
              <a:t>sosial</a:t>
            </a:r>
            <a:r>
              <a:rPr lang="en-ID" dirty="0">
                <a:solidFill>
                  <a:schemeClr val="bg1"/>
                </a:solidFill>
                <a:effectLst/>
              </a:rPr>
              <a:t> yang </a:t>
            </a:r>
            <a:r>
              <a:rPr lang="en-ID" dirty="0" err="1">
                <a:solidFill>
                  <a:schemeClr val="bg1"/>
                </a:solidFill>
                <a:effectLst/>
              </a:rPr>
              <a:t>dihadapi</a:t>
            </a:r>
            <a:r>
              <a:rPr lang="en-ID" dirty="0">
                <a:solidFill>
                  <a:schemeClr val="bg1"/>
                </a:solidFill>
                <a:effectLst/>
              </a:rPr>
              <a:t> oleh </a:t>
            </a:r>
            <a:r>
              <a:rPr lang="en-ID" dirty="0" err="1">
                <a:solidFill>
                  <a:schemeClr val="bg1"/>
                </a:solidFill>
                <a:effectLst/>
              </a:rPr>
              <a:t>komunitas</a:t>
            </a:r>
            <a:r>
              <a:rPr lang="en-ID" dirty="0">
                <a:solidFill>
                  <a:schemeClr val="bg1"/>
                </a:solidFill>
                <a:effectLst/>
              </a:rPr>
              <a:t>. </a:t>
            </a:r>
            <a:r>
              <a:rPr lang="en-ID" dirty="0" err="1">
                <a:solidFill>
                  <a:schemeClr val="bg1"/>
                </a:solidFill>
                <a:effectLst/>
              </a:rPr>
              <a:t>Ini</a:t>
            </a:r>
            <a:r>
              <a:rPr lang="en-ID" dirty="0">
                <a:solidFill>
                  <a:schemeClr val="bg1"/>
                </a:solidFill>
                <a:effectLst/>
              </a:rPr>
              <a:t> </a:t>
            </a:r>
            <a:r>
              <a:rPr lang="en-ID" dirty="0" err="1">
                <a:solidFill>
                  <a:schemeClr val="bg1"/>
                </a:solidFill>
                <a:effectLst/>
              </a:rPr>
              <a:t>termasuk</a:t>
            </a:r>
            <a:r>
              <a:rPr lang="en-ID" dirty="0">
                <a:solidFill>
                  <a:schemeClr val="bg1"/>
                </a:solidFill>
                <a:effectLst/>
              </a:rPr>
              <a:t> </a:t>
            </a:r>
            <a:r>
              <a:rPr lang="en-ID" dirty="0" err="1">
                <a:solidFill>
                  <a:schemeClr val="bg1"/>
                </a:solidFill>
                <a:effectLst/>
              </a:rPr>
              <a:t>pengembangan</a:t>
            </a:r>
            <a:r>
              <a:rPr lang="en-ID" dirty="0">
                <a:solidFill>
                  <a:schemeClr val="bg1"/>
                </a:solidFill>
                <a:effectLst/>
              </a:rPr>
              <a:t> </a:t>
            </a:r>
            <a:r>
              <a:rPr lang="en-ID" dirty="0" err="1">
                <a:solidFill>
                  <a:schemeClr val="bg1"/>
                </a:solidFill>
                <a:effectLst/>
              </a:rPr>
              <a:t>usaha</a:t>
            </a:r>
            <a:r>
              <a:rPr lang="en-ID" dirty="0">
                <a:solidFill>
                  <a:schemeClr val="bg1"/>
                </a:solidFill>
                <a:effectLst/>
              </a:rPr>
              <a:t> </a:t>
            </a:r>
            <a:r>
              <a:rPr lang="en-ID" dirty="0" err="1">
                <a:solidFill>
                  <a:schemeClr val="bg1"/>
                </a:solidFill>
                <a:effectLst/>
              </a:rPr>
              <a:t>sosial</a:t>
            </a:r>
            <a:r>
              <a:rPr lang="en-ID" dirty="0">
                <a:solidFill>
                  <a:schemeClr val="bg1"/>
                </a:solidFill>
                <a:effectLst/>
              </a:rPr>
              <a:t> yang </a:t>
            </a:r>
            <a:r>
              <a:rPr lang="en-ID" dirty="0" err="1">
                <a:solidFill>
                  <a:schemeClr val="bg1"/>
                </a:solidFill>
                <a:effectLst/>
              </a:rPr>
              <a:t>berkelanjutan</a:t>
            </a:r>
            <a:r>
              <a:rPr lang="en-ID" dirty="0">
                <a:solidFill>
                  <a:schemeClr val="bg1"/>
                </a:solidFill>
                <a:effectLst/>
              </a:rPr>
              <a:t> dan </a:t>
            </a:r>
            <a:r>
              <a:rPr lang="en-ID" dirty="0" err="1">
                <a:solidFill>
                  <a:schemeClr val="bg1"/>
                </a:solidFill>
                <a:effectLst/>
              </a:rPr>
              <a:t>berdampak</a:t>
            </a:r>
            <a:r>
              <a:rPr lang="en-ID" dirty="0">
                <a:solidFill>
                  <a:schemeClr val="bg1"/>
                </a:solidFill>
                <a:effectLst/>
              </a:rPr>
              <a:t> </a:t>
            </a:r>
            <a:r>
              <a:rPr lang="en-ID" dirty="0" err="1">
                <a:solidFill>
                  <a:schemeClr val="bg1"/>
                </a:solidFill>
                <a:effectLst/>
              </a:rPr>
              <a:t>positif</a:t>
            </a:r>
            <a:r>
              <a:rPr lang="en-ID" dirty="0">
                <a:solidFill>
                  <a:schemeClr val="bg1"/>
                </a:solidFill>
                <a:effectLst/>
              </a:rPr>
              <a:t> </a:t>
            </a:r>
            <a:r>
              <a:rPr lang="en-ID" dirty="0" err="1">
                <a:solidFill>
                  <a:schemeClr val="bg1"/>
                </a:solidFill>
                <a:effectLst/>
              </a:rPr>
              <a:t>bagi</a:t>
            </a:r>
            <a:r>
              <a:rPr lang="en-ID" dirty="0">
                <a:solidFill>
                  <a:schemeClr val="bg1"/>
                </a:solidFill>
                <a:effectLst/>
              </a:rPr>
              <a:t> </a:t>
            </a:r>
            <a:r>
              <a:rPr lang="en-ID" dirty="0" err="1">
                <a:solidFill>
                  <a:schemeClr val="bg1"/>
                </a:solidFill>
                <a:effectLst/>
              </a:rPr>
              <a:t>masyarakat</a:t>
            </a:r>
            <a:r>
              <a:rPr lang="en-ID" dirty="0">
                <a:solidFill>
                  <a:schemeClr val="bg1"/>
                </a:solidFill>
                <a:effectLst/>
              </a:rPr>
              <a:t>.</a:t>
            </a:r>
          </a:p>
        </p:txBody>
      </p:sp>
      <p:pic>
        <p:nvPicPr>
          <p:cNvPr id="30" name="Google Shape;198;p10">
            <a:extLst>
              <a:ext uri="{FF2B5EF4-FFF2-40B4-BE49-F238E27FC236}">
                <a16:creationId xmlns:a16="http://schemas.microsoft.com/office/drawing/2014/main" id="{5559F19D-101C-A050-7DD4-44DA0452EAA5}"/>
              </a:ext>
            </a:extLst>
          </p:cNvPr>
          <p:cNvPicPr preferRelativeResize="0"/>
          <p:nvPr/>
        </p:nvPicPr>
        <p:blipFill rotWithShape="1">
          <a:blip r:embed="rId3">
            <a:alphaModFix/>
          </a:blip>
          <a:srcRect/>
          <a:stretch/>
        </p:blipFill>
        <p:spPr>
          <a:xfrm>
            <a:off x="73253" y="100797"/>
            <a:ext cx="2751083" cy="945469"/>
          </a:xfrm>
          <a:prstGeom prst="rect">
            <a:avLst/>
          </a:prstGeom>
          <a:noFill/>
          <a:ln>
            <a:noFill/>
          </a:ln>
        </p:spPr>
      </p:pic>
      <p:pic>
        <p:nvPicPr>
          <p:cNvPr id="4" name="Picture 4" descr="ADB forecasts solid, slightly lower growth in developing Asia | ABS-CBN ...">
            <a:extLst>
              <a:ext uri="{FF2B5EF4-FFF2-40B4-BE49-F238E27FC236}">
                <a16:creationId xmlns:a16="http://schemas.microsoft.com/office/drawing/2014/main" id="{FC35EFCD-3821-3F41-C35A-1336DDED16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05475" y="64153"/>
            <a:ext cx="1020317" cy="6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723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A966A2B-4F1A-2D42-FC7E-32DF11E12269}"/>
              </a:ext>
            </a:extLst>
          </p:cNvPr>
          <p:cNvSpPr txBox="1"/>
          <p:nvPr/>
        </p:nvSpPr>
        <p:spPr>
          <a:xfrm>
            <a:off x="321642" y="5105136"/>
            <a:ext cx="11774183" cy="923330"/>
          </a:xfrm>
          <a:prstGeom prst="rect">
            <a:avLst/>
          </a:prstGeom>
          <a:solidFill>
            <a:schemeClr val="accent1"/>
          </a:solidFill>
        </p:spPr>
        <p:txBody>
          <a:bodyPr wrap="square">
            <a:spAutoFit/>
          </a:bodyPr>
          <a:lstStyle/>
          <a:p>
            <a:r>
              <a:rPr lang="en-ID" dirty="0">
                <a:solidFill>
                  <a:schemeClr val="bg1"/>
                </a:solidFill>
              </a:rPr>
              <a:t>6</a:t>
            </a:r>
            <a:r>
              <a:rPr lang="en-ID" dirty="0">
                <a:solidFill>
                  <a:schemeClr val="accent4"/>
                </a:solidFill>
              </a:rPr>
              <a:t>. </a:t>
            </a:r>
            <a:r>
              <a:rPr lang="en-ID" dirty="0" err="1">
                <a:solidFill>
                  <a:schemeClr val="accent4"/>
                </a:solidFill>
              </a:rPr>
              <a:t>Untuk</a:t>
            </a:r>
            <a:r>
              <a:rPr lang="en-ID" dirty="0">
                <a:solidFill>
                  <a:schemeClr val="accent4"/>
                </a:solidFill>
              </a:rPr>
              <a:t> </a:t>
            </a:r>
            <a:r>
              <a:rPr lang="en-ID" dirty="0" err="1">
                <a:solidFill>
                  <a:schemeClr val="accent4"/>
                </a:solidFill>
              </a:rPr>
              <a:t>mengatasi</a:t>
            </a:r>
            <a:r>
              <a:rPr lang="en-ID" dirty="0">
                <a:solidFill>
                  <a:schemeClr val="accent4"/>
                </a:solidFill>
              </a:rPr>
              <a:t> </a:t>
            </a:r>
            <a:r>
              <a:rPr lang="en-ID" dirty="0" err="1">
                <a:solidFill>
                  <a:schemeClr val="accent4"/>
                </a:solidFill>
              </a:rPr>
              <a:t>permasalahan</a:t>
            </a:r>
            <a:r>
              <a:rPr lang="en-ID" dirty="0">
                <a:solidFill>
                  <a:schemeClr val="accent4"/>
                </a:solidFill>
              </a:rPr>
              <a:t> </a:t>
            </a:r>
            <a:r>
              <a:rPr lang="en-ID" dirty="0">
                <a:solidFill>
                  <a:schemeClr val="bg1"/>
                </a:solidFill>
              </a:rPr>
              <a:t>no 5 </a:t>
            </a:r>
            <a:r>
              <a:rPr lang="en-ID" dirty="0" err="1">
                <a:solidFill>
                  <a:schemeClr val="bg1"/>
                </a:solidFill>
              </a:rPr>
              <a:t>diperlukan</a:t>
            </a:r>
            <a:r>
              <a:rPr lang="en-ID" dirty="0">
                <a:solidFill>
                  <a:schemeClr val="bg1"/>
                </a:solidFill>
              </a:rPr>
              <a:t> </a:t>
            </a:r>
            <a:r>
              <a:rPr lang="en-ID" dirty="0" err="1">
                <a:solidFill>
                  <a:schemeClr val="accent4"/>
                </a:solidFill>
              </a:rPr>
              <a:t>pendekatan</a:t>
            </a:r>
            <a:r>
              <a:rPr lang="en-ID" dirty="0">
                <a:solidFill>
                  <a:schemeClr val="accent4"/>
                </a:solidFill>
              </a:rPr>
              <a:t> yang </a:t>
            </a:r>
            <a:r>
              <a:rPr lang="en-ID" dirty="0" err="1">
                <a:solidFill>
                  <a:schemeClr val="accent4"/>
                </a:solidFill>
              </a:rPr>
              <a:t>holistik</a:t>
            </a:r>
            <a:r>
              <a:rPr lang="en-ID" dirty="0">
                <a:solidFill>
                  <a:schemeClr val="accent4"/>
                </a:solidFill>
              </a:rPr>
              <a:t> dan </a:t>
            </a:r>
            <a:r>
              <a:rPr lang="en-ID" dirty="0" err="1">
                <a:solidFill>
                  <a:schemeClr val="accent4"/>
                </a:solidFill>
              </a:rPr>
              <a:t>kolaboratif</a:t>
            </a:r>
            <a:r>
              <a:rPr lang="en-ID" dirty="0">
                <a:solidFill>
                  <a:schemeClr val="accent4"/>
                </a:solidFill>
              </a:rPr>
              <a:t> </a:t>
            </a:r>
            <a:r>
              <a:rPr lang="en-ID" dirty="0" err="1">
                <a:solidFill>
                  <a:schemeClr val="accent4"/>
                </a:solidFill>
              </a:rPr>
              <a:t>antara</a:t>
            </a:r>
            <a:r>
              <a:rPr lang="en-ID" dirty="0">
                <a:solidFill>
                  <a:schemeClr val="accent4"/>
                </a:solidFill>
              </a:rPr>
              <a:t> </a:t>
            </a:r>
            <a:r>
              <a:rPr lang="en-ID" dirty="0" err="1">
                <a:solidFill>
                  <a:schemeClr val="accent4"/>
                </a:solidFill>
              </a:rPr>
              <a:t>pemerintah</a:t>
            </a:r>
            <a:r>
              <a:rPr lang="en-ID" dirty="0">
                <a:solidFill>
                  <a:schemeClr val="accent4"/>
                </a:solidFill>
              </a:rPr>
              <a:t>, </a:t>
            </a:r>
            <a:r>
              <a:rPr lang="en-ID" dirty="0" err="1">
                <a:solidFill>
                  <a:schemeClr val="accent4"/>
                </a:solidFill>
              </a:rPr>
              <a:t>akademisi</a:t>
            </a:r>
            <a:r>
              <a:rPr lang="en-ID" dirty="0">
                <a:solidFill>
                  <a:schemeClr val="accent4"/>
                </a:solidFill>
              </a:rPr>
              <a:t>, dan para socio entrepreneur. </a:t>
            </a:r>
            <a:r>
              <a:rPr lang="en-ID" dirty="0" err="1">
                <a:solidFill>
                  <a:schemeClr val="accent4"/>
                </a:solidFill>
              </a:rPr>
              <a:t>Peningkatan</a:t>
            </a:r>
            <a:r>
              <a:rPr lang="en-ID" dirty="0">
                <a:solidFill>
                  <a:schemeClr val="accent4"/>
                </a:solidFill>
              </a:rPr>
              <a:t> </a:t>
            </a:r>
            <a:r>
              <a:rPr lang="en-ID" dirty="0" err="1">
                <a:solidFill>
                  <a:schemeClr val="accent4"/>
                </a:solidFill>
              </a:rPr>
              <a:t>kualitas</a:t>
            </a:r>
            <a:r>
              <a:rPr lang="en-ID" dirty="0">
                <a:solidFill>
                  <a:schemeClr val="accent4"/>
                </a:solidFill>
              </a:rPr>
              <a:t> </a:t>
            </a:r>
            <a:r>
              <a:rPr lang="en-ID" dirty="0" err="1">
                <a:solidFill>
                  <a:schemeClr val="accent4"/>
                </a:solidFill>
              </a:rPr>
              <a:t>benur</a:t>
            </a:r>
            <a:r>
              <a:rPr lang="en-ID" dirty="0">
                <a:solidFill>
                  <a:schemeClr val="accent4"/>
                </a:solidFill>
              </a:rPr>
              <a:t>, </a:t>
            </a:r>
            <a:r>
              <a:rPr lang="en-ID" dirty="0" err="1">
                <a:solidFill>
                  <a:schemeClr val="accent4"/>
                </a:solidFill>
              </a:rPr>
              <a:t>manajemen</a:t>
            </a:r>
            <a:r>
              <a:rPr lang="en-ID" dirty="0">
                <a:solidFill>
                  <a:schemeClr val="accent4"/>
                </a:solidFill>
              </a:rPr>
              <a:t> </a:t>
            </a:r>
            <a:r>
              <a:rPr lang="en-ID" dirty="0" err="1">
                <a:solidFill>
                  <a:schemeClr val="accent4"/>
                </a:solidFill>
              </a:rPr>
              <a:t>lingkungan</a:t>
            </a:r>
            <a:r>
              <a:rPr lang="en-ID" dirty="0">
                <a:solidFill>
                  <a:schemeClr val="accent4"/>
                </a:solidFill>
              </a:rPr>
              <a:t> yang </a:t>
            </a:r>
            <a:r>
              <a:rPr lang="en-ID" dirty="0" err="1">
                <a:solidFill>
                  <a:schemeClr val="accent4"/>
                </a:solidFill>
              </a:rPr>
              <a:t>baik</a:t>
            </a:r>
            <a:r>
              <a:rPr lang="en-ID" dirty="0">
                <a:solidFill>
                  <a:schemeClr val="accent4"/>
                </a:solidFill>
              </a:rPr>
              <a:t>, </a:t>
            </a:r>
            <a:r>
              <a:rPr lang="en-ID" dirty="0" err="1">
                <a:solidFill>
                  <a:schemeClr val="accent4"/>
                </a:solidFill>
              </a:rPr>
              <a:t>serta</a:t>
            </a:r>
            <a:r>
              <a:rPr lang="en-ID" dirty="0">
                <a:solidFill>
                  <a:schemeClr val="accent4"/>
                </a:solidFill>
              </a:rPr>
              <a:t> </a:t>
            </a:r>
            <a:r>
              <a:rPr lang="en-ID" dirty="0" err="1">
                <a:solidFill>
                  <a:schemeClr val="accent4"/>
                </a:solidFill>
              </a:rPr>
              <a:t>pelatihan</a:t>
            </a:r>
            <a:r>
              <a:rPr lang="en-ID" dirty="0">
                <a:solidFill>
                  <a:schemeClr val="accent4"/>
                </a:solidFill>
              </a:rPr>
              <a:t> dan </a:t>
            </a:r>
            <a:r>
              <a:rPr lang="en-ID" dirty="0" err="1">
                <a:solidFill>
                  <a:schemeClr val="accent4"/>
                </a:solidFill>
              </a:rPr>
              <a:t>penyuluhan</a:t>
            </a:r>
            <a:r>
              <a:rPr lang="en-ID" dirty="0">
                <a:solidFill>
                  <a:schemeClr val="accent4"/>
                </a:solidFill>
              </a:rPr>
              <a:t> </a:t>
            </a:r>
            <a:r>
              <a:rPr lang="en-ID" dirty="0" err="1">
                <a:solidFill>
                  <a:schemeClr val="accent4"/>
                </a:solidFill>
              </a:rPr>
              <a:t>teknologi</a:t>
            </a:r>
            <a:r>
              <a:rPr lang="en-ID" dirty="0">
                <a:solidFill>
                  <a:schemeClr val="accent4"/>
                </a:solidFill>
              </a:rPr>
              <a:t> </a:t>
            </a:r>
            <a:r>
              <a:rPr lang="en-ID" dirty="0" err="1">
                <a:solidFill>
                  <a:schemeClr val="accent4"/>
                </a:solidFill>
              </a:rPr>
              <a:t>budidaya</a:t>
            </a:r>
            <a:r>
              <a:rPr lang="en-ID" dirty="0">
                <a:solidFill>
                  <a:schemeClr val="accent4"/>
                </a:solidFill>
              </a:rPr>
              <a:t> </a:t>
            </a:r>
            <a:r>
              <a:rPr lang="en-ID" dirty="0" err="1">
                <a:solidFill>
                  <a:schemeClr val="accent4"/>
                </a:solidFill>
              </a:rPr>
              <a:t>dapat</a:t>
            </a:r>
            <a:r>
              <a:rPr lang="en-ID" dirty="0">
                <a:solidFill>
                  <a:schemeClr val="accent4"/>
                </a:solidFill>
              </a:rPr>
              <a:t> </a:t>
            </a:r>
            <a:r>
              <a:rPr lang="en-ID" dirty="0" err="1">
                <a:solidFill>
                  <a:schemeClr val="accent4"/>
                </a:solidFill>
              </a:rPr>
              <a:t>membantu</a:t>
            </a:r>
            <a:r>
              <a:rPr lang="en-ID" dirty="0">
                <a:solidFill>
                  <a:schemeClr val="accent4"/>
                </a:solidFill>
              </a:rPr>
              <a:t> </a:t>
            </a:r>
            <a:r>
              <a:rPr lang="en-ID" dirty="0" err="1">
                <a:solidFill>
                  <a:schemeClr val="accent4"/>
                </a:solidFill>
              </a:rPr>
              <a:t>meningkatkan</a:t>
            </a:r>
            <a:r>
              <a:rPr lang="en-ID" dirty="0">
                <a:solidFill>
                  <a:schemeClr val="accent4"/>
                </a:solidFill>
              </a:rPr>
              <a:t> </a:t>
            </a:r>
            <a:r>
              <a:rPr lang="en-ID" dirty="0" err="1">
                <a:solidFill>
                  <a:schemeClr val="accent4"/>
                </a:solidFill>
              </a:rPr>
              <a:t>keberhasilan</a:t>
            </a:r>
            <a:r>
              <a:rPr lang="en-ID" dirty="0">
                <a:solidFill>
                  <a:schemeClr val="accent4"/>
                </a:solidFill>
              </a:rPr>
              <a:t> </a:t>
            </a:r>
            <a:r>
              <a:rPr lang="en-ID" dirty="0" err="1">
                <a:solidFill>
                  <a:schemeClr val="accent4"/>
                </a:solidFill>
              </a:rPr>
              <a:t>budidaya</a:t>
            </a:r>
            <a:r>
              <a:rPr lang="en-ID" dirty="0">
                <a:solidFill>
                  <a:schemeClr val="accent4"/>
                </a:solidFill>
              </a:rPr>
              <a:t> </a:t>
            </a:r>
            <a:r>
              <a:rPr lang="en-ID" dirty="0" err="1">
                <a:solidFill>
                  <a:schemeClr val="accent4"/>
                </a:solidFill>
              </a:rPr>
              <a:t>udang</a:t>
            </a:r>
            <a:r>
              <a:rPr lang="en-ID" dirty="0">
                <a:solidFill>
                  <a:schemeClr val="accent4"/>
                </a:solidFill>
              </a:rPr>
              <a:t> </a:t>
            </a:r>
            <a:r>
              <a:rPr lang="en-ID" dirty="0" err="1">
                <a:solidFill>
                  <a:schemeClr val="accent4"/>
                </a:solidFill>
              </a:rPr>
              <a:t>vaname</a:t>
            </a:r>
            <a:endParaRPr lang="en-ID" dirty="0">
              <a:solidFill>
                <a:schemeClr val="accent4"/>
              </a:solidFill>
            </a:endParaRPr>
          </a:p>
        </p:txBody>
      </p:sp>
      <p:sp>
        <p:nvSpPr>
          <p:cNvPr id="7" name="TextBox 6">
            <a:extLst>
              <a:ext uri="{FF2B5EF4-FFF2-40B4-BE49-F238E27FC236}">
                <a16:creationId xmlns:a16="http://schemas.microsoft.com/office/drawing/2014/main" id="{26B13565-F7DB-C9EE-3CF9-8EB9457A5D5F}"/>
              </a:ext>
            </a:extLst>
          </p:cNvPr>
          <p:cNvSpPr txBox="1"/>
          <p:nvPr/>
        </p:nvSpPr>
        <p:spPr>
          <a:xfrm>
            <a:off x="291676" y="3609061"/>
            <a:ext cx="11834116" cy="646331"/>
          </a:xfrm>
          <a:prstGeom prst="rect">
            <a:avLst/>
          </a:prstGeom>
          <a:solidFill>
            <a:schemeClr val="accent1"/>
          </a:solidFill>
        </p:spPr>
        <p:txBody>
          <a:bodyPr wrap="square">
            <a:spAutoFit/>
          </a:bodyPr>
          <a:lstStyle/>
          <a:p>
            <a:pPr algn="just"/>
            <a:r>
              <a:rPr lang="en-ID" dirty="0">
                <a:solidFill>
                  <a:schemeClr val="bg1"/>
                </a:solidFill>
              </a:rPr>
              <a:t>4. </a:t>
            </a:r>
            <a:r>
              <a:rPr lang="en-ID" dirty="0" err="1">
                <a:solidFill>
                  <a:schemeClr val="bg1"/>
                </a:solidFill>
              </a:rPr>
              <a:t>Dengan</a:t>
            </a:r>
            <a:r>
              <a:rPr lang="en-ID" dirty="0">
                <a:solidFill>
                  <a:schemeClr val="bg1"/>
                </a:solidFill>
              </a:rPr>
              <a:t> </a:t>
            </a:r>
            <a:r>
              <a:rPr lang="en-ID" dirty="0" err="1">
                <a:solidFill>
                  <a:schemeClr val="bg1"/>
                </a:solidFill>
              </a:rPr>
              <a:t>mengatasi</a:t>
            </a:r>
            <a:r>
              <a:rPr lang="en-ID" dirty="0">
                <a:solidFill>
                  <a:schemeClr val="bg1"/>
                </a:solidFill>
              </a:rPr>
              <a:t> </a:t>
            </a:r>
            <a:r>
              <a:rPr lang="en-ID" dirty="0" err="1">
                <a:solidFill>
                  <a:schemeClr val="bg1"/>
                </a:solidFill>
              </a:rPr>
              <a:t>permasalahan</a:t>
            </a:r>
            <a:r>
              <a:rPr lang="en-ID" dirty="0">
                <a:solidFill>
                  <a:schemeClr val="bg1"/>
                </a:solidFill>
              </a:rPr>
              <a:t> GEDSI di no 3, </a:t>
            </a:r>
            <a:r>
              <a:rPr lang="en-ID" dirty="0" err="1">
                <a:solidFill>
                  <a:schemeClr val="bg1"/>
                </a:solidFill>
              </a:rPr>
              <a:t>diharapkan</a:t>
            </a:r>
            <a:r>
              <a:rPr lang="en-ID" dirty="0">
                <a:solidFill>
                  <a:schemeClr val="bg1"/>
                </a:solidFill>
              </a:rPr>
              <a:t> </a:t>
            </a:r>
            <a:r>
              <a:rPr lang="en-ID" dirty="0" err="1">
                <a:solidFill>
                  <a:schemeClr val="bg1"/>
                </a:solidFill>
              </a:rPr>
              <a:t>budidaya</a:t>
            </a:r>
            <a:r>
              <a:rPr lang="en-ID" dirty="0">
                <a:solidFill>
                  <a:schemeClr val="bg1"/>
                </a:solidFill>
              </a:rPr>
              <a:t> </a:t>
            </a:r>
            <a:r>
              <a:rPr lang="en-ID" dirty="0" err="1">
                <a:solidFill>
                  <a:schemeClr val="bg1"/>
                </a:solidFill>
              </a:rPr>
              <a:t>udang</a:t>
            </a:r>
            <a:r>
              <a:rPr lang="en-ID" dirty="0">
                <a:solidFill>
                  <a:schemeClr val="bg1"/>
                </a:solidFill>
              </a:rPr>
              <a:t> </a:t>
            </a:r>
            <a:r>
              <a:rPr lang="en-ID" dirty="0" err="1">
                <a:solidFill>
                  <a:schemeClr val="bg1"/>
                </a:solidFill>
              </a:rPr>
              <a:t>vaname</a:t>
            </a:r>
            <a:r>
              <a:rPr lang="en-ID" dirty="0">
                <a:solidFill>
                  <a:schemeClr val="bg1"/>
                </a:solidFill>
              </a:rPr>
              <a:t> </a:t>
            </a:r>
            <a:r>
              <a:rPr lang="en-ID" dirty="0" err="1">
                <a:solidFill>
                  <a:schemeClr val="bg1"/>
                </a:solidFill>
              </a:rPr>
              <a:t>dapat</a:t>
            </a:r>
            <a:r>
              <a:rPr lang="en-ID" dirty="0">
                <a:solidFill>
                  <a:schemeClr val="bg1"/>
                </a:solidFill>
              </a:rPr>
              <a:t> </a:t>
            </a:r>
            <a:r>
              <a:rPr lang="en-ID" dirty="0" err="1">
                <a:solidFill>
                  <a:schemeClr val="bg1"/>
                </a:solidFill>
              </a:rPr>
              <a:t>menjadi</a:t>
            </a:r>
            <a:r>
              <a:rPr lang="en-ID" dirty="0">
                <a:solidFill>
                  <a:schemeClr val="bg1"/>
                </a:solidFill>
              </a:rPr>
              <a:t> </a:t>
            </a:r>
            <a:r>
              <a:rPr lang="en-ID" dirty="0" err="1">
                <a:solidFill>
                  <a:schemeClr val="bg1"/>
                </a:solidFill>
              </a:rPr>
              <a:t>lebih</a:t>
            </a:r>
            <a:r>
              <a:rPr lang="en-ID" dirty="0">
                <a:solidFill>
                  <a:schemeClr val="bg1"/>
                </a:solidFill>
              </a:rPr>
              <a:t> </a:t>
            </a:r>
            <a:r>
              <a:rPr lang="en-ID" dirty="0" err="1">
                <a:solidFill>
                  <a:schemeClr val="bg1"/>
                </a:solidFill>
              </a:rPr>
              <a:t>inklusif</a:t>
            </a:r>
            <a:r>
              <a:rPr lang="en-ID" dirty="0">
                <a:solidFill>
                  <a:schemeClr val="bg1"/>
                </a:solidFill>
              </a:rPr>
              <a:t> dan </a:t>
            </a:r>
            <a:r>
              <a:rPr lang="en-ID" dirty="0" err="1">
                <a:solidFill>
                  <a:schemeClr val="bg1"/>
                </a:solidFill>
              </a:rPr>
              <a:t>berkelanjutan</a:t>
            </a:r>
            <a:r>
              <a:rPr lang="en-ID" dirty="0">
                <a:solidFill>
                  <a:schemeClr val="bg1"/>
                </a:solidFill>
              </a:rPr>
              <a:t>, </a:t>
            </a:r>
            <a:r>
              <a:rPr lang="en-ID" dirty="0" err="1">
                <a:solidFill>
                  <a:schemeClr val="bg1"/>
                </a:solidFill>
              </a:rPr>
              <a:t>serta</a:t>
            </a:r>
            <a:r>
              <a:rPr lang="en-ID" dirty="0">
                <a:solidFill>
                  <a:schemeClr val="bg1"/>
                </a:solidFill>
              </a:rPr>
              <a:t> </a:t>
            </a:r>
            <a:r>
              <a:rPr lang="en-ID" dirty="0" err="1">
                <a:solidFill>
                  <a:schemeClr val="bg1"/>
                </a:solidFill>
              </a:rPr>
              <a:t>memberikan</a:t>
            </a:r>
            <a:r>
              <a:rPr lang="en-ID" dirty="0">
                <a:solidFill>
                  <a:schemeClr val="bg1"/>
                </a:solidFill>
              </a:rPr>
              <a:t> </a:t>
            </a:r>
            <a:r>
              <a:rPr lang="en-ID" dirty="0" err="1">
                <a:solidFill>
                  <a:schemeClr val="bg1"/>
                </a:solidFill>
              </a:rPr>
              <a:t>manfaat</a:t>
            </a:r>
            <a:r>
              <a:rPr lang="en-ID" dirty="0">
                <a:solidFill>
                  <a:schemeClr val="bg1"/>
                </a:solidFill>
              </a:rPr>
              <a:t> yang </a:t>
            </a:r>
            <a:r>
              <a:rPr lang="en-ID" dirty="0" err="1">
                <a:solidFill>
                  <a:schemeClr val="bg1"/>
                </a:solidFill>
              </a:rPr>
              <a:t>lebih</a:t>
            </a:r>
            <a:r>
              <a:rPr lang="en-ID" dirty="0">
                <a:solidFill>
                  <a:schemeClr val="bg1"/>
                </a:solidFill>
              </a:rPr>
              <a:t> </a:t>
            </a:r>
            <a:r>
              <a:rPr lang="en-ID" dirty="0" err="1">
                <a:solidFill>
                  <a:schemeClr val="bg1"/>
                </a:solidFill>
              </a:rPr>
              <a:t>merata</a:t>
            </a:r>
            <a:r>
              <a:rPr lang="en-ID" dirty="0">
                <a:solidFill>
                  <a:schemeClr val="bg1"/>
                </a:solidFill>
              </a:rPr>
              <a:t> </a:t>
            </a:r>
            <a:r>
              <a:rPr lang="en-ID" dirty="0" err="1">
                <a:solidFill>
                  <a:schemeClr val="bg1"/>
                </a:solidFill>
              </a:rPr>
              <a:t>bagi</a:t>
            </a:r>
            <a:r>
              <a:rPr lang="en-ID" dirty="0">
                <a:solidFill>
                  <a:schemeClr val="bg1"/>
                </a:solidFill>
              </a:rPr>
              <a:t> </a:t>
            </a:r>
            <a:r>
              <a:rPr lang="en-ID" dirty="0" err="1">
                <a:solidFill>
                  <a:schemeClr val="bg1"/>
                </a:solidFill>
              </a:rPr>
              <a:t>semua</a:t>
            </a:r>
            <a:r>
              <a:rPr lang="en-ID" dirty="0">
                <a:solidFill>
                  <a:schemeClr val="bg1"/>
                </a:solidFill>
              </a:rPr>
              <a:t> </a:t>
            </a:r>
            <a:r>
              <a:rPr lang="en-ID" dirty="0" err="1">
                <a:solidFill>
                  <a:schemeClr val="bg1"/>
                </a:solidFill>
              </a:rPr>
              <a:t>pihak</a:t>
            </a:r>
            <a:r>
              <a:rPr lang="en-ID" dirty="0">
                <a:solidFill>
                  <a:schemeClr val="bg1"/>
                </a:solidFill>
              </a:rPr>
              <a:t> yang </a:t>
            </a:r>
            <a:r>
              <a:rPr lang="en-ID" dirty="0" err="1">
                <a:solidFill>
                  <a:schemeClr val="bg1"/>
                </a:solidFill>
              </a:rPr>
              <a:t>terlibat</a:t>
            </a:r>
            <a:r>
              <a:rPr lang="en-ID" dirty="0">
                <a:solidFill>
                  <a:schemeClr val="bg1"/>
                </a:solidFill>
              </a:rPr>
              <a:t>.</a:t>
            </a:r>
          </a:p>
        </p:txBody>
      </p:sp>
      <p:sp>
        <p:nvSpPr>
          <p:cNvPr id="10" name="Title 1">
            <a:extLst>
              <a:ext uri="{FF2B5EF4-FFF2-40B4-BE49-F238E27FC236}">
                <a16:creationId xmlns:a16="http://schemas.microsoft.com/office/drawing/2014/main" id="{6D9AD97C-C898-7819-9A0B-E48E6039439C}"/>
              </a:ext>
            </a:extLst>
          </p:cNvPr>
          <p:cNvSpPr>
            <a:spLocks noGrp="1"/>
          </p:cNvSpPr>
          <p:nvPr>
            <p:ph type="title"/>
          </p:nvPr>
        </p:nvSpPr>
        <p:spPr>
          <a:xfrm>
            <a:off x="3020602" y="41935"/>
            <a:ext cx="7726167" cy="594866"/>
          </a:xfrm>
          <a:solidFill>
            <a:schemeClr val="accent1">
              <a:lumMod val="40000"/>
              <a:lumOff val="60000"/>
            </a:schemeClr>
          </a:solidFill>
        </p:spPr>
        <p:txBody>
          <a:bodyPr>
            <a:noAutofit/>
          </a:bodyPr>
          <a:lstStyle/>
          <a:p>
            <a:pPr algn="ctr"/>
            <a:r>
              <a:rPr lang="en-US" sz="2400" b="1" dirty="0">
                <a:latin typeface="Segoe UI Black" panose="020B0A02040204020203" pitchFamily="34" charset="0"/>
                <a:ea typeface="Segoe UI Black" panose="020B0A02040204020203" pitchFamily="34" charset="0"/>
              </a:rPr>
              <a:t>Kesimpulan dan </a:t>
            </a:r>
            <a:r>
              <a:rPr lang="en-US" sz="2400" b="1" dirty="0" err="1">
                <a:latin typeface="Segoe UI Black" panose="020B0A02040204020203" pitchFamily="34" charset="0"/>
                <a:ea typeface="Segoe UI Black" panose="020B0A02040204020203" pitchFamily="34" charset="0"/>
              </a:rPr>
              <a:t>Rekomendasi</a:t>
            </a:r>
            <a:endParaRPr lang="en-ID" sz="2400" i="1" dirty="0"/>
          </a:p>
        </p:txBody>
      </p:sp>
      <p:sp>
        <p:nvSpPr>
          <p:cNvPr id="12" name="TextBox 11">
            <a:extLst>
              <a:ext uri="{FF2B5EF4-FFF2-40B4-BE49-F238E27FC236}">
                <a16:creationId xmlns:a16="http://schemas.microsoft.com/office/drawing/2014/main" id="{8B014E8E-F20B-BB83-0BEE-E072ECF927AF}"/>
              </a:ext>
            </a:extLst>
          </p:cNvPr>
          <p:cNvSpPr txBox="1"/>
          <p:nvPr/>
        </p:nvSpPr>
        <p:spPr>
          <a:xfrm>
            <a:off x="226468" y="741332"/>
            <a:ext cx="11774183" cy="646331"/>
          </a:xfrm>
          <a:prstGeom prst="rect">
            <a:avLst/>
          </a:prstGeom>
          <a:solidFill>
            <a:schemeClr val="accent1"/>
          </a:solidFill>
        </p:spPr>
        <p:txBody>
          <a:bodyPr wrap="square">
            <a:spAutoFit/>
          </a:bodyPr>
          <a:lstStyle/>
          <a:p>
            <a:r>
              <a:rPr lang="en-ID" b="1" i="1" dirty="0">
                <a:solidFill>
                  <a:schemeClr val="bg1"/>
                </a:solidFill>
              </a:rPr>
              <a:t>1</a:t>
            </a:r>
            <a:r>
              <a:rPr lang="en-ID" b="1" i="1" dirty="0">
                <a:solidFill>
                  <a:schemeClr val="accent4"/>
                </a:solidFill>
              </a:rPr>
              <a:t>. GEDSI Focal Point </a:t>
            </a:r>
            <a:r>
              <a:rPr lang="en-ID" dirty="0">
                <a:solidFill>
                  <a:schemeClr val="accent4"/>
                </a:solidFill>
              </a:rPr>
              <a:t>(GFP) </a:t>
            </a:r>
            <a:r>
              <a:rPr lang="en-ID" dirty="0" err="1">
                <a:solidFill>
                  <a:schemeClr val="bg1"/>
                </a:solidFill>
              </a:rPr>
              <a:t>adalah</a:t>
            </a:r>
            <a:r>
              <a:rPr lang="en-ID" dirty="0">
                <a:solidFill>
                  <a:schemeClr val="bg1"/>
                </a:solidFill>
              </a:rPr>
              <a:t> </a:t>
            </a:r>
            <a:r>
              <a:rPr lang="en-ID" dirty="0" err="1">
                <a:solidFill>
                  <a:schemeClr val="bg1"/>
                </a:solidFill>
              </a:rPr>
              <a:t>individu</a:t>
            </a:r>
            <a:r>
              <a:rPr lang="en-ID" dirty="0">
                <a:solidFill>
                  <a:schemeClr val="bg1"/>
                </a:solidFill>
              </a:rPr>
              <a:t> </a:t>
            </a:r>
            <a:r>
              <a:rPr lang="en-ID" dirty="0" err="1">
                <a:solidFill>
                  <a:schemeClr val="bg1"/>
                </a:solidFill>
              </a:rPr>
              <a:t>atau</a:t>
            </a:r>
            <a:r>
              <a:rPr lang="en-ID" dirty="0">
                <a:solidFill>
                  <a:schemeClr val="bg1"/>
                </a:solidFill>
              </a:rPr>
              <a:t> </a:t>
            </a:r>
            <a:r>
              <a:rPr lang="en-ID" dirty="0" err="1">
                <a:solidFill>
                  <a:schemeClr val="bg1"/>
                </a:solidFill>
              </a:rPr>
              <a:t>kelompok</a:t>
            </a:r>
            <a:r>
              <a:rPr lang="en-ID" dirty="0">
                <a:solidFill>
                  <a:schemeClr val="bg1"/>
                </a:solidFill>
              </a:rPr>
              <a:t> yang </a:t>
            </a:r>
            <a:r>
              <a:rPr lang="en-ID" dirty="0" err="1">
                <a:solidFill>
                  <a:schemeClr val="bg1"/>
                </a:solidFill>
              </a:rPr>
              <a:t>bertanggung</a:t>
            </a:r>
            <a:r>
              <a:rPr lang="en-ID" dirty="0">
                <a:solidFill>
                  <a:schemeClr val="bg1"/>
                </a:solidFill>
              </a:rPr>
              <a:t> </a:t>
            </a:r>
            <a:r>
              <a:rPr lang="en-ID" dirty="0" err="1">
                <a:solidFill>
                  <a:schemeClr val="bg1"/>
                </a:solidFill>
              </a:rPr>
              <a:t>jawab</a:t>
            </a:r>
            <a:r>
              <a:rPr lang="en-ID" dirty="0">
                <a:solidFill>
                  <a:schemeClr val="bg1"/>
                </a:solidFill>
              </a:rPr>
              <a:t> </a:t>
            </a:r>
            <a:r>
              <a:rPr lang="en-ID" dirty="0" err="1">
                <a:solidFill>
                  <a:schemeClr val="bg1"/>
                </a:solidFill>
              </a:rPr>
              <a:t>untuk</a:t>
            </a:r>
            <a:r>
              <a:rPr lang="en-ID" dirty="0">
                <a:solidFill>
                  <a:schemeClr val="bg1"/>
                </a:solidFill>
              </a:rPr>
              <a:t> </a:t>
            </a:r>
            <a:r>
              <a:rPr lang="en-ID" dirty="0" err="1">
                <a:solidFill>
                  <a:schemeClr val="bg1"/>
                </a:solidFill>
              </a:rPr>
              <a:t>mengintegrasikan</a:t>
            </a:r>
            <a:r>
              <a:rPr lang="en-ID" dirty="0">
                <a:solidFill>
                  <a:schemeClr val="bg1"/>
                </a:solidFill>
              </a:rPr>
              <a:t> </a:t>
            </a:r>
            <a:r>
              <a:rPr lang="en-ID" dirty="0" err="1">
                <a:solidFill>
                  <a:schemeClr val="bg1"/>
                </a:solidFill>
              </a:rPr>
              <a:t>perspektif</a:t>
            </a:r>
            <a:r>
              <a:rPr lang="en-ID" dirty="0">
                <a:solidFill>
                  <a:schemeClr val="bg1"/>
                </a:solidFill>
              </a:rPr>
              <a:t> GEDSI </a:t>
            </a:r>
            <a:r>
              <a:rPr lang="en-ID" dirty="0" err="1">
                <a:solidFill>
                  <a:schemeClr val="bg1"/>
                </a:solidFill>
              </a:rPr>
              <a:t>dalam</a:t>
            </a:r>
            <a:r>
              <a:rPr lang="en-ID" dirty="0">
                <a:solidFill>
                  <a:schemeClr val="bg1"/>
                </a:solidFill>
              </a:rPr>
              <a:t> </a:t>
            </a:r>
            <a:r>
              <a:rPr lang="en-ID" dirty="0" err="1">
                <a:solidFill>
                  <a:schemeClr val="bg1"/>
                </a:solidFill>
              </a:rPr>
              <a:t>kebijakan</a:t>
            </a:r>
            <a:r>
              <a:rPr lang="en-ID" dirty="0">
                <a:solidFill>
                  <a:schemeClr val="bg1"/>
                </a:solidFill>
              </a:rPr>
              <a:t>, program, dan </a:t>
            </a:r>
            <a:r>
              <a:rPr lang="en-ID" dirty="0" err="1">
                <a:solidFill>
                  <a:schemeClr val="bg1"/>
                </a:solidFill>
              </a:rPr>
              <a:t>kegiatan</a:t>
            </a:r>
            <a:r>
              <a:rPr lang="en-ID" dirty="0">
                <a:solidFill>
                  <a:schemeClr val="bg1"/>
                </a:solidFill>
              </a:rPr>
              <a:t> IISAP.</a:t>
            </a:r>
          </a:p>
        </p:txBody>
      </p:sp>
      <p:sp>
        <p:nvSpPr>
          <p:cNvPr id="14" name="TextBox 13">
            <a:extLst>
              <a:ext uri="{FF2B5EF4-FFF2-40B4-BE49-F238E27FC236}">
                <a16:creationId xmlns:a16="http://schemas.microsoft.com/office/drawing/2014/main" id="{D7E552DC-16EB-56ED-4EF3-DEBF5DDBB6E5}"/>
              </a:ext>
            </a:extLst>
          </p:cNvPr>
          <p:cNvSpPr txBox="1"/>
          <p:nvPr/>
        </p:nvSpPr>
        <p:spPr>
          <a:xfrm>
            <a:off x="226469" y="1394213"/>
            <a:ext cx="11774182" cy="1200329"/>
          </a:xfrm>
          <a:prstGeom prst="rect">
            <a:avLst/>
          </a:prstGeom>
          <a:solidFill>
            <a:schemeClr val="accent1"/>
          </a:solidFill>
        </p:spPr>
        <p:txBody>
          <a:bodyPr wrap="square">
            <a:spAutoFit/>
          </a:bodyPr>
          <a:lstStyle/>
          <a:p>
            <a:r>
              <a:rPr lang="en-ID" b="1" i="1" dirty="0">
                <a:solidFill>
                  <a:schemeClr val="bg1"/>
                </a:solidFill>
              </a:rPr>
              <a:t>2. </a:t>
            </a:r>
            <a:r>
              <a:rPr lang="en-ID" b="1" i="1" dirty="0">
                <a:solidFill>
                  <a:schemeClr val="accent4"/>
                </a:solidFill>
              </a:rPr>
              <a:t>Socio-entrepreneur</a:t>
            </a:r>
            <a:r>
              <a:rPr lang="en-ID" dirty="0">
                <a:solidFill>
                  <a:schemeClr val="bg1"/>
                </a:solidFill>
              </a:rPr>
              <a:t>, </a:t>
            </a:r>
            <a:r>
              <a:rPr lang="en-ID" dirty="0" err="1">
                <a:solidFill>
                  <a:schemeClr val="bg1"/>
                </a:solidFill>
              </a:rPr>
              <a:t>atau</a:t>
            </a:r>
            <a:r>
              <a:rPr lang="en-ID" dirty="0">
                <a:solidFill>
                  <a:schemeClr val="bg1"/>
                </a:solidFill>
              </a:rPr>
              <a:t> </a:t>
            </a:r>
            <a:r>
              <a:rPr lang="en-ID" dirty="0" err="1">
                <a:solidFill>
                  <a:schemeClr val="bg1"/>
                </a:solidFill>
              </a:rPr>
              <a:t>kewirausahaan</a:t>
            </a:r>
            <a:r>
              <a:rPr lang="en-ID" dirty="0">
                <a:solidFill>
                  <a:schemeClr val="bg1"/>
                </a:solidFill>
              </a:rPr>
              <a:t> </a:t>
            </a:r>
            <a:r>
              <a:rPr lang="en-ID" dirty="0" err="1">
                <a:solidFill>
                  <a:schemeClr val="bg1"/>
                </a:solidFill>
              </a:rPr>
              <a:t>sosial</a:t>
            </a:r>
            <a:r>
              <a:rPr lang="en-ID" dirty="0">
                <a:solidFill>
                  <a:schemeClr val="bg1"/>
                </a:solidFill>
              </a:rPr>
              <a:t>, </a:t>
            </a:r>
            <a:r>
              <a:rPr lang="en-ID" dirty="0" err="1">
                <a:solidFill>
                  <a:schemeClr val="bg1"/>
                </a:solidFill>
              </a:rPr>
              <a:t>adalah</a:t>
            </a:r>
            <a:r>
              <a:rPr lang="en-ID" dirty="0">
                <a:solidFill>
                  <a:schemeClr val="bg1"/>
                </a:solidFill>
              </a:rPr>
              <a:t> </a:t>
            </a:r>
            <a:r>
              <a:rPr lang="en-ID" dirty="0" err="1">
                <a:solidFill>
                  <a:schemeClr val="bg1"/>
                </a:solidFill>
              </a:rPr>
              <a:t>pendekatan</a:t>
            </a:r>
            <a:r>
              <a:rPr lang="en-ID" dirty="0">
                <a:solidFill>
                  <a:schemeClr val="bg1"/>
                </a:solidFill>
              </a:rPr>
              <a:t> </a:t>
            </a:r>
            <a:r>
              <a:rPr lang="en-ID" dirty="0" err="1">
                <a:solidFill>
                  <a:schemeClr val="bg1"/>
                </a:solidFill>
              </a:rPr>
              <a:t>bisnis</a:t>
            </a:r>
            <a:r>
              <a:rPr lang="en-ID" dirty="0">
                <a:solidFill>
                  <a:schemeClr val="bg1"/>
                </a:solidFill>
              </a:rPr>
              <a:t> yang </a:t>
            </a:r>
            <a:r>
              <a:rPr lang="en-ID" dirty="0" err="1">
                <a:solidFill>
                  <a:schemeClr val="bg1"/>
                </a:solidFill>
              </a:rPr>
              <a:t>bertujuan</a:t>
            </a:r>
            <a:r>
              <a:rPr lang="en-ID" dirty="0">
                <a:solidFill>
                  <a:schemeClr val="bg1"/>
                </a:solidFill>
              </a:rPr>
              <a:t> </a:t>
            </a:r>
            <a:r>
              <a:rPr lang="en-ID" dirty="0" err="1">
                <a:solidFill>
                  <a:schemeClr val="bg1"/>
                </a:solidFill>
              </a:rPr>
              <a:t>untuk</a:t>
            </a:r>
            <a:r>
              <a:rPr lang="en-ID" dirty="0">
                <a:solidFill>
                  <a:schemeClr val="bg1"/>
                </a:solidFill>
              </a:rPr>
              <a:t> </a:t>
            </a:r>
            <a:r>
              <a:rPr lang="en-ID" dirty="0" err="1">
                <a:solidFill>
                  <a:schemeClr val="bg1"/>
                </a:solidFill>
              </a:rPr>
              <a:t>menciptakan</a:t>
            </a:r>
            <a:r>
              <a:rPr lang="en-ID" dirty="0">
                <a:solidFill>
                  <a:schemeClr val="bg1"/>
                </a:solidFill>
              </a:rPr>
              <a:t> </a:t>
            </a:r>
            <a:r>
              <a:rPr lang="en-ID" dirty="0" err="1">
                <a:solidFill>
                  <a:schemeClr val="bg1"/>
                </a:solidFill>
              </a:rPr>
              <a:t>dampak</a:t>
            </a:r>
            <a:r>
              <a:rPr lang="en-ID" dirty="0">
                <a:solidFill>
                  <a:schemeClr val="bg1"/>
                </a:solidFill>
              </a:rPr>
              <a:t> </a:t>
            </a:r>
            <a:r>
              <a:rPr lang="en-ID" dirty="0" err="1">
                <a:solidFill>
                  <a:schemeClr val="bg1"/>
                </a:solidFill>
              </a:rPr>
              <a:t>sosial</a:t>
            </a:r>
            <a:r>
              <a:rPr lang="en-ID" dirty="0">
                <a:solidFill>
                  <a:schemeClr val="bg1"/>
                </a:solidFill>
              </a:rPr>
              <a:t> </a:t>
            </a:r>
            <a:r>
              <a:rPr lang="en-ID" dirty="0" err="1">
                <a:solidFill>
                  <a:schemeClr val="bg1"/>
                </a:solidFill>
              </a:rPr>
              <a:t>positif</a:t>
            </a:r>
            <a:r>
              <a:rPr lang="en-ID" dirty="0">
                <a:solidFill>
                  <a:schemeClr val="bg1"/>
                </a:solidFill>
              </a:rPr>
              <a:t> </a:t>
            </a:r>
            <a:r>
              <a:rPr lang="en-ID" dirty="0" err="1">
                <a:solidFill>
                  <a:schemeClr val="bg1"/>
                </a:solidFill>
              </a:rPr>
              <a:t>sambil</a:t>
            </a:r>
            <a:r>
              <a:rPr lang="en-ID" dirty="0">
                <a:solidFill>
                  <a:schemeClr val="bg1"/>
                </a:solidFill>
              </a:rPr>
              <a:t> </a:t>
            </a:r>
            <a:r>
              <a:rPr lang="en-ID" dirty="0" err="1">
                <a:solidFill>
                  <a:schemeClr val="bg1"/>
                </a:solidFill>
              </a:rPr>
              <a:t>tetap</a:t>
            </a:r>
            <a:r>
              <a:rPr lang="en-ID" dirty="0">
                <a:solidFill>
                  <a:schemeClr val="bg1"/>
                </a:solidFill>
              </a:rPr>
              <a:t> </a:t>
            </a:r>
            <a:r>
              <a:rPr lang="en-ID" dirty="0" err="1">
                <a:solidFill>
                  <a:schemeClr val="bg1"/>
                </a:solidFill>
              </a:rPr>
              <a:t>menghasilkan</a:t>
            </a:r>
            <a:r>
              <a:rPr lang="en-ID" dirty="0">
                <a:solidFill>
                  <a:schemeClr val="bg1"/>
                </a:solidFill>
              </a:rPr>
              <a:t> </a:t>
            </a:r>
            <a:r>
              <a:rPr lang="en-ID" dirty="0" err="1">
                <a:solidFill>
                  <a:schemeClr val="bg1"/>
                </a:solidFill>
              </a:rPr>
              <a:t>keuntungan</a:t>
            </a:r>
            <a:r>
              <a:rPr lang="en-ID" dirty="0">
                <a:solidFill>
                  <a:schemeClr val="bg1"/>
                </a:solidFill>
              </a:rPr>
              <a:t>. </a:t>
            </a:r>
            <a:r>
              <a:rPr lang="en-ID" dirty="0" err="1">
                <a:solidFill>
                  <a:schemeClr val="bg1"/>
                </a:solidFill>
              </a:rPr>
              <a:t>Dalam</a:t>
            </a:r>
            <a:r>
              <a:rPr lang="en-ID" dirty="0">
                <a:solidFill>
                  <a:schemeClr val="bg1"/>
                </a:solidFill>
              </a:rPr>
              <a:t> </a:t>
            </a:r>
            <a:r>
              <a:rPr lang="en-ID" dirty="0" err="1">
                <a:solidFill>
                  <a:schemeClr val="bg1"/>
                </a:solidFill>
              </a:rPr>
              <a:t>konteks</a:t>
            </a:r>
            <a:r>
              <a:rPr lang="en-ID" dirty="0">
                <a:solidFill>
                  <a:schemeClr val="bg1"/>
                </a:solidFill>
              </a:rPr>
              <a:t> </a:t>
            </a:r>
            <a:r>
              <a:rPr lang="en-ID" dirty="0" err="1">
                <a:solidFill>
                  <a:schemeClr val="bg1"/>
                </a:solidFill>
              </a:rPr>
              <a:t>ini</a:t>
            </a:r>
            <a:r>
              <a:rPr lang="en-ID" dirty="0">
                <a:solidFill>
                  <a:schemeClr val="bg1"/>
                </a:solidFill>
              </a:rPr>
              <a:t>, GFP </a:t>
            </a:r>
            <a:r>
              <a:rPr lang="en-ID" dirty="0" err="1">
                <a:solidFill>
                  <a:schemeClr val="bg1"/>
                </a:solidFill>
              </a:rPr>
              <a:t>berperan</a:t>
            </a:r>
            <a:r>
              <a:rPr lang="en-ID" dirty="0">
                <a:solidFill>
                  <a:schemeClr val="bg1"/>
                </a:solidFill>
              </a:rPr>
              <a:t> </a:t>
            </a:r>
            <a:r>
              <a:rPr lang="en-ID" dirty="0" err="1">
                <a:solidFill>
                  <a:schemeClr val="bg1"/>
                </a:solidFill>
              </a:rPr>
              <a:t>dalam</a:t>
            </a:r>
            <a:r>
              <a:rPr lang="en-ID" dirty="0">
                <a:solidFill>
                  <a:schemeClr val="bg1"/>
                </a:solidFill>
              </a:rPr>
              <a:t> </a:t>
            </a:r>
            <a:r>
              <a:rPr lang="en-ID" dirty="0" err="1">
                <a:solidFill>
                  <a:schemeClr val="bg1"/>
                </a:solidFill>
              </a:rPr>
              <a:t>mendukung</a:t>
            </a:r>
            <a:r>
              <a:rPr lang="en-ID" dirty="0">
                <a:solidFill>
                  <a:schemeClr val="bg1"/>
                </a:solidFill>
              </a:rPr>
              <a:t> dan </a:t>
            </a:r>
            <a:r>
              <a:rPr lang="en-ID" dirty="0" err="1">
                <a:solidFill>
                  <a:schemeClr val="bg1"/>
                </a:solidFill>
              </a:rPr>
              <a:t>mempromosikan</a:t>
            </a:r>
            <a:r>
              <a:rPr lang="en-ID" dirty="0">
                <a:solidFill>
                  <a:schemeClr val="bg1"/>
                </a:solidFill>
              </a:rPr>
              <a:t> </a:t>
            </a:r>
            <a:r>
              <a:rPr lang="en-ID" dirty="0" err="1">
                <a:solidFill>
                  <a:schemeClr val="bg1"/>
                </a:solidFill>
              </a:rPr>
              <a:t>kewirausahaan</a:t>
            </a:r>
            <a:r>
              <a:rPr lang="en-ID" dirty="0">
                <a:solidFill>
                  <a:schemeClr val="bg1"/>
                </a:solidFill>
              </a:rPr>
              <a:t> </a:t>
            </a:r>
            <a:r>
              <a:rPr lang="en-ID" dirty="0" err="1">
                <a:solidFill>
                  <a:schemeClr val="bg1"/>
                </a:solidFill>
              </a:rPr>
              <a:t>sosial</a:t>
            </a:r>
            <a:r>
              <a:rPr lang="en-ID" dirty="0">
                <a:solidFill>
                  <a:schemeClr val="bg1"/>
                </a:solidFill>
              </a:rPr>
              <a:t> yang </a:t>
            </a:r>
            <a:r>
              <a:rPr lang="en-ID" dirty="0" err="1">
                <a:solidFill>
                  <a:schemeClr val="bg1"/>
                </a:solidFill>
              </a:rPr>
              <a:t>berfokus</a:t>
            </a:r>
            <a:r>
              <a:rPr lang="en-ID" dirty="0">
                <a:solidFill>
                  <a:schemeClr val="bg1"/>
                </a:solidFill>
              </a:rPr>
              <a:t> pada </a:t>
            </a:r>
            <a:r>
              <a:rPr lang="en-ID" dirty="0" err="1">
                <a:solidFill>
                  <a:schemeClr val="bg1"/>
                </a:solidFill>
              </a:rPr>
              <a:t>pemberdayaan</a:t>
            </a:r>
            <a:r>
              <a:rPr lang="en-ID" dirty="0">
                <a:solidFill>
                  <a:schemeClr val="bg1"/>
                </a:solidFill>
              </a:rPr>
              <a:t> </a:t>
            </a:r>
            <a:r>
              <a:rPr lang="en-US" dirty="0" err="1">
                <a:solidFill>
                  <a:schemeClr val="bg1"/>
                </a:solidFill>
              </a:rPr>
              <a:t>kelompok</a:t>
            </a:r>
            <a:r>
              <a:rPr lang="en-US" dirty="0">
                <a:solidFill>
                  <a:schemeClr val="bg1"/>
                </a:solidFill>
              </a:rPr>
              <a:t> </a:t>
            </a:r>
            <a:r>
              <a:rPr lang="en-US" dirty="0" err="1">
                <a:solidFill>
                  <a:schemeClr val="bg1"/>
                </a:solidFill>
              </a:rPr>
              <a:t>marjinal</a:t>
            </a:r>
            <a:r>
              <a:rPr lang="en-US" dirty="0">
                <a:solidFill>
                  <a:schemeClr val="bg1"/>
                </a:solidFill>
              </a:rPr>
              <a:t>, </a:t>
            </a:r>
            <a:r>
              <a:rPr lang="en-US" dirty="0" err="1">
                <a:solidFill>
                  <a:schemeClr val="bg1"/>
                </a:solidFill>
              </a:rPr>
              <a:t>termasuk</a:t>
            </a:r>
            <a:r>
              <a:rPr lang="en-US" dirty="0">
                <a:solidFill>
                  <a:schemeClr val="bg1"/>
                </a:solidFill>
              </a:rPr>
              <a:t> </a:t>
            </a:r>
            <a:r>
              <a:rPr lang="en-US" dirty="0" err="1">
                <a:solidFill>
                  <a:schemeClr val="bg1"/>
                </a:solidFill>
              </a:rPr>
              <a:t>perempuan</a:t>
            </a:r>
            <a:r>
              <a:rPr lang="en-US" dirty="0">
                <a:solidFill>
                  <a:schemeClr val="bg1"/>
                </a:solidFill>
              </a:rPr>
              <a:t>, </a:t>
            </a:r>
            <a:r>
              <a:rPr lang="en-US" dirty="0" err="1">
                <a:solidFill>
                  <a:schemeClr val="bg1"/>
                </a:solidFill>
              </a:rPr>
              <a:t>penyandang</a:t>
            </a:r>
            <a:r>
              <a:rPr lang="en-US" dirty="0">
                <a:solidFill>
                  <a:schemeClr val="bg1"/>
                </a:solidFill>
              </a:rPr>
              <a:t> </a:t>
            </a:r>
            <a:r>
              <a:rPr lang="en-US" dirty="0" err="1">
                <a:solidFill>
                  <a:schemeClr val="bg1"/>
                </a:solidFill>
              </a:rPr>
              <a:t>disabilitas</a:t>
            </a:r>
            <a:r>
              <a:rPr lang="en-US" dirty="0">
                <a:solidFill>
                  <a:schemeClr val="bg1"/>
                </a:solidFill>
              </a:rPr>
              <a:t>, dan </a:t>
            </a:r>
            <a:r>
              <a:rPr lang="en-US" dirty="0" err="1">
                <a:solidFill>
                  <a:schemeClr val="bg1"/>
                </a:solidFill>
              </a:rPr>
              <a:t>individu</a:t>
            </a:r>
            <a:r>
              <a:rPr lang="en-US" dirty="0">
                <a:solidFill>
                  <a:schemeClr val="bg1"/>
                </a:solidFill>
              </a:rPr>
              <a:t> yang </a:t>
            </a:r>
            <a:r>
              <a:rPr lang="en-US" dirty="0" err="1">
                <a:solidFill>
                  <a:schemeClr val="bg1"/>
                </a:solidFill>
              </a:rPr>
              <a:t>terpinggirkan</a:t>
            </a:r>
            <a:r>
              <a:rPr lang="en-US" dirty="0">
                <a:solidFill>
                  <a:schemeClr val="bg1"/>
                </a:solidFill>
              </a:rPr>
              <a:t> </a:t>
            </a:r>
            <a:r>
              <a:rPr lang="en-US" dirty="0" err="1">
                <a:solidFill>
                  <a:schemeClr val="bg1"/>
                </a:solidFill>
              </a:rPr>
              <a:t>secara</a:t>
            </a:r>
            <a:r>
              <a:rPr lang="en-US" dirty="0">
                <a:solidFill>
                  <a:schemeClr val="bg1"/>
                </a:solidFill>
              </a:rPr>
              <a:t> </a:t>
            </a:r>
            <a:r>
              <a:rPr lang="en-US" dirty="0" err="1">
                <a:solidFill>
                  <a:schemeClr val="bg1"/>
                </a:solidFill>
              </a:rPr>
              <a:t>sosial</a:t>
            </a:r>
            <a:endParaRPr lang="en-ID" dirty="0">
              <a:solidFill>
                <a:schemeClr val="bg1"/>
              </a:solidFill>
            </a:endParaRPr>
          </a:p>
        </p:txBody>
      </p:sp>
      <p:sp>
        <p:nvSpPr>
          <p:cNvPr id="16" name="TextBox 15">
            <a:extLst>
              <a:ext uri="{FF2B5EF4-FFF2-40B4-BE49-F238E27FC236}">
                <a16:creationId xmlns:a16="http://schemas.microsoft.com/office/drawing/2014/main" id="{789F90D0-5099-9BC0-F619-C889F57AA334}"/>
              </a:ext>
            </a:extLst>
          </p:cNvPr>
          <p:cNvSpPr txBox="1"/>
          <p:nvPr/>
        </p:nvSpPr>
        <p:spPr>
          <a:xfrm>
            <a:off x="261591" y="2664845"/>
            <a:ext cx="11739060" cy="923330"/>
          </a:xfrm>
          <a:prstGeom prst="rect">
            <a:avLst/>
          </a:prstGeom>
          <a:solidFill>
            <a:schemeClr val="accent1"/>
          </a:solidFill>
        </p:spPr>
        <p:txBody>
          <a:bodyPr wrap="square">
            <a:spAutoFit/>
          </a:bodyPr>
          <a:lstStyle/>
          <a:p>
            <a:r>
              <a:rPr lang="en-ID" sz="1800" b="1" dirty="0">
                <a:solidFill>
                  <a:schemeClr val="bg1"/>
                </a:solidFill>
              </a:rPr>
              <a:t>3. </a:t>
            </a:r>
            <a:r>
              <a:rPr lang="en-ID" sz="1800" b="1" dirty="0" err="1">
                <a:solidFill>
                  <a:schemeClr val="accent4"/>
                </a:solidFill>
              </a:rPr>
              <a:t>Permasalahan</a:t>
            </a:r>
            <a:r>
              <a:rPr lang="en-ID" sz="1800" b="1" dirty="0">
                <a:solidFill>
                  <a:schemeClr val="accent4"/>
                </a:solidFill>
              </a:rPr>
              <a:t> GEDSI </a:t>
            </a:r>
            <a:r>
              <a:rPr lang="en-ID" sz="1800" b="1" dirty="0">
                <a:solidFill>
                  <a:schemeClr val="bg1"/>
                </a:solidFill>
              </a:rPr>
              <a:t>(</a:t>
            </a:r>
            <a:r>
              <a:rPr lang="en-ID" sz="1800" b="1" i="1" dirty="0">
                <a:solidFill>
                  <a:schemeClr val="bg1"/>
                </a:solidFill>
              </a:rPr>
              <a:t>Gender Equality, Disability, and Social Inclusion</a:t>
            </a:r>
            <a:r>
              <a:rPr lang="en-ID" sz="1800" b="1" dirty="0">
                <a:solidFill>
                  <a:schemeClr val="bg1"/>
                </a:solidFill>
              </a:rPr>
              <a:t>) </a:t>
            </a:r>
            <a:r>
              <a:rPr lang="en-ID" sz="1800" b="1" dirty="0" err="1">
                <a:solidFill>
                  <a:schemeClr val="bg1"/>
                </a:solidFill>
              </a:rPr>
              <a:t>dalam</a:t>
            </a:r>
            <a:r>
              <a:rPr lang="en-ID" sz="1800" b="1" dirty="0">
                <a:solidFill>
                  <a:schemeClr val="bg1"/>
                </a:solidFill>
              </a:rPr>
              <a:t> </a:t>
            </a:r>
            <a:r>
              <a:rPr lang="en-ID" sz="1800" b="1" dirty="0" err="1">
                <a:solidFill>
                  <a:schemeClr val="accent4"/>
                </a:solidFill>
              </a:rPr>
              <a:t>budidaya</a:t>
            </a:r>
            <a:r>
              <a:rPr lang="en-ID" sz="1800" b="1" dirty="0">
                <a:solidFill>
                  <a:schemeClr val="accent4"/>
                </a:solidFill>
              </a:rPr>
              <a:t> </a:t>
            </a:r>
            <a:r>
              <a:rPr lang="en-ID" sz="1800" b="1" dirty="0" err="1">
                <a:solidFill>
                  <a:schemeClr val="accent4"/>
                </a:solidFill>
              </a:rPr>
              <a:t>udang</a:t>
            </a:r>
            <a:r>
              <a:rPr lang="en-ID" sz="1800" b="1" dirty="0">
                <a:solidFill>
                  <a:schemeClr val="accent4"/>
                </a:solidFill>
              </a:rPr>
              <a:t> </a:t>
            </a:r>
            <a:r>
              <a:rPr lang="en-ID" sz="1800" b="1" dirty="0" err="1">
                <a:solidFill>
                  <a:schemeClr val="accent4"/>
                </a:solidFill>
              </a:rPr>
              <a:t>vaname</a:t>
            </a:r>
            <a:r>
              <a:rPr lang="en-ID" dirty="0">
                <a:solidFill>
                  <a:schemeClr val="accent4"/>
                </a:solidFill>
              </a:rPr>
              <a:t> </a:t>
            </a:r>
            <a:r>
              <a:rPr lang="en-ID" dirty="0" err="1">
                <a:solidFill>
                  <a:schemeClr val="bg1"/>
                </a:solidFill>
              </a:rPr>
              <a:t>menyangkut</a:t>
            </a:r>
            <a:r>
              <a:rPr lang="en-ID" dirty="0">
                <a:solidFill>
                  <a:schemeClr val="bg1"/>
                </a:solidFill>
              </a:rPr>
              <a:t> </a:t>
            </a:r>
            <a:r>
              <a:rPr lang="en-ID" sz="1800" b="1" dirty="0" err="1">
                <a:solidFill>
                  <a:schemeClr val="bg1"/>
                </a:solidFill>
              </a:rPr>
              <a:t>Akses</a:t>
            </a:r>
            <a:r>
              <a:rPr lang="en-ID" sz="1800" b="1" dirty="0">
                <a:solidFill>
                  <a:schemeClr val="bg1"/>
                </a:solidFill>
              </a:rPr>
              <a:t> </a:t>
            </a:r>
            <a:r>
              <a:rPr lang="en-ID" sz="1800" b="1" dirty="0" err="1">
                <a:solidFill>
                  <a:schemeClr val="bg1"/>
                </a:solidFill>
              </a:rPr>
              <a:t>terhadap</a:t>
            </a:r>
            <a:r>
              <a:rPr lang="en-ID" sz="1800" b="1" dirty="0">
                <a:solidFill>
                  <a:schemeClr val="bg1"/>
                </a:solidFill>
              </a:rPr>
              <a:t> </a:t>
            </a:r>
            <a:r>
              <a:rPr lang="en-ID" sz="1800" b="1" dirty="0" err="1">
                <a:solidFill>
                  <a:schemeClr val="bg1"/>
                </a:solidFill>
              </a:rPr>
              <a:t>sumber</a:t>
            </a:r>
            <a:r>
              <a:rPr lang="en-ID" sz="1800" b="1" dirty="0">
                <a:solidFill>
                  <a:schemeClr val="bg1"/>
                </a:solidFill>
              </a:rPr>
              <a:t> </a:t>
            </a:r>
            <a:r>
              <a:rPr lang="en-ID" sz="1800" b="1" dirty="0" err="1">
                <a:solidFill>
                  <a:schemeClr val="bg1"/>
                </a:solidFill>
              </a:rPr>
              <a:t>daya</a:t>
            </a:r>
            <a:r>
              <a:rPr lang="en-ID" sz="1800" b="1" dirty="0">
                <a:solidFill>
                  <a:schemeClr val="bg1"/>
                </a:solidFill>
              </a:rPr>
              <a:t>, </a:t>
            </a:r>
            <a:r>
              <a:rPr lang="en-ID" sz="1800" b="1" dirty="0">
                <a:solidFill>
                  <a:schemeClr val="bg1"/>
                </a:solidFill>
                <a:effectLst/>
              </a:rPr>
              <a:t>Pendidikan dan </a:t>
            </a:r>
            <a:r>
              <a:rPr lang="en-ID" sz="1800" b="1" dirty="0" err="1">
                <a:solidFill>
                  <a:schemeClr val="bg1"/>
                </a:solidFill>
                <a:effectLst/>
              </a:rPr>
              <a:t>pelatihan</a:t>
            </a:r>
            <a:r>
              <a:rPr lang="en-ID" sz="1800" b="1" dirty="0">
                <a:solidFill>
                  <a:schemeClr val="bg1"/>
                </a:solidFill>
                <a:effectLst/>
              </a:rPr>
              <a:t>, Kesehatan dan </a:t>
            </a:r>
            <a:r>
              <a:rPr lang="en-ID" sz="1800" b="1" dirty="0" err="1">
                <a:solidFill>
                  <a:schemeClr val="bg1"/>
                </a:solidFill>
                <a:effectLst/>
              </a:rPr>
              <a:t>keselamatan</a:t>
            </a:r>
            <a:r>
              <a:rPr lang="en-ID" sz="1800" b="1" dirty="0">
                <a:solidFill>
                  <a:schemeClr val="bg1"/>
                </a:solidFill>
                <a:effectLst/>
              </a:rPr>
              <a:t> </a:t>
            </a:r>
            <a:r>
              <a:rPr lang="en-ID" sz="1800" b="1" dirty="0" err="1">
                <a:solidFill>
                  <a:schemeClr val="bg1"/>
                </a:solidFill>
                <a:effectLst/>
              </a:rPr>
              <a:t>kerja</a:t>
            </a:r>
            <a:r>
              <a:rPr lang="en-ID" sz="1800" dirty="0">
                <a:solidFill>
                  <a:schemeClr val="bg1"/>
                </a:solidFill>
                <a:effectLst/>
              </a:rPr>
              <a:t>: </a:t>
            </a:r>
            <a:r>
              <a:rPr lang="en-ID" sz="1800" b="1" dirty="0" err="1">
                <a:solidFill>
                  <a:schemeClr val="bg1"/>
                </a:solidFill>
                <a:effectLst/>
              </a:rPr>
              <a:t>Partisipasi</a:t>
            </a:r>
            <a:r>
              <a:rPr lang="en-ID" sz="1800" b="1" dirty="0">
                <a:solidFill>
                  <a:schemeClr val="bg1"/>
                </a:solidFill>
                <a:effectLst/>
              </a:rPr>
              <a:t> </a:t>
            </a:r>
            <a:r>
              <a:rPr lang="en-ID" sz="1800" b="1" dirty="0" err="1">
                <a:solidFill>
                  <a:schemeClr val="bg1"/>
                </a:solidFill>
                <a:effectLst/>
              </a:rPr>
              <a:t>dalam</a:t>
            </a:r>
            <a:r>
              <a:rPr lang="en-ID" sz="1800" b="1" dirty="0">
                <a:solidFill>
                  <a:schemeClr val="bg1"/>
                </a:solidFill>
                <a:effectLst/>
              </a:rPr>
              <a:t> </a:t>
            </a:r>
            <a:r>
              <a:rPr lang="en-ID" sz="1800" b="1" dirty="0" err="1">
                <a:solidFill>
                  <a:schemeClr val="bg1"/>
                </a:solidFill>
                <a:effectLst/>
              </a:rPr>
              <a:t>pengambilan</a:t>
            </a:r>
            <a:r>
              <a:rPr lang="en-ID" sz="1800" b="1" dirty="0">
                <a:solidFill>
                  <a:schemeClr val="bg1"/>
                </a:solidFill>
                <a:effectLst/>
              </a:rPr>
              <a:t> </a:t>
            </a:r>
            <a:r>
              <a:rPr lang="en-ID" sz="1800" b="1" dirty="0" err="1">
                <a:solidFill>
                  <a:schemeClr val="bg1"/>
                </a:solidFill>
                <a:effectLst/>
              </a:rPr>
              <a:t>keputusan</a:t>
            </a:r>
            <a:r>
              <a:rPr lang="en-ID" sz="1800" dirty="0">
                <a:solidFill>
                  <a:schemeClr val="bg1"/>
                </a:solidFill>
                <a:effectLst/>
              </a:rPr>
              <a:t>:</a:t>
            </a:r>
            <a:r>
              <a:rPr lang="en-ID" dirty="0">
                <a:solidFill>
                  <a:schemeClr val="bg1"/>
                </a:solidFill>
              </a:rPr>
              <a:t> </a:t>
            </a:r>
            <a:r>
              <a:rPr lang="en-ID" sz="1800" b="1" dirty="0" err="1">
                <a:solidFill>
                  <a:schemeClr val="bg1"/>
                </a:solidFill>
                <a:effectLst/>
              </a:rPr>
              <a:t>Kebijakan</a:t>
            </a:r>
            <a:r>
              <a:rPr lang="en-ID" sz="1800" b="1" dirty="0">
                <a:solidFill>
                  <a:schemeClr val="bg1"/>
                </a:solidFill>
                <a:effectLst/>
              </a:rPr>
              <a:t> dan </a:t>
            </a:r>
            <a:r>
              <a:rPr lang="en-ID" sz="1800" b="1" dirty="0" err="1">
                <a:solidFill>
                  <a:schemeClr val="bg1"/>
                </a:solidFill>
                <a:effectLst/>
              </a:rPr>
              <a:t>regulasi</a:t>
            </a:r>
            <a:r>
              <a:rPr lang="en-ID" b="1" dirty="0">
                <a:solidFill>
                  <a:schemeClr val="bg1"/>
                </a:solidFill>
              </a:rPr>
              <a:t> </a:t>
            </a:r>
            <a:r>
              <a:rPr lang="en-ID" b="1" dirty="0" err="1">
                <a:solidFill>
                  <a:schemeClr val="bg1"/>
                </a:solidFill>
              </a:rPr>
              <a:t>bagi</a:t>
            </a:r>
            <a:r>
              <a:rPr lang="en-ID" b="1" dirty="0">
                <a:solidFill>
                  <a:schemeClr val="bg1"/>
                </a:solidFill>
              </a:rPr>
              <a:t> </a:t>
            </a:r>
            <a:r>
              <a:rPr lang="en-ID" b="1" dirty="0" err="1">
                <a:solidFill>
                  <a:schemeClr val="bg1"/>
                </a:solidFill>
              </a:rPr>
              <a:t>kelompok</a:t>
            </a:r>
            <a:r>
              <a:rPr lang="en-ID" b="1" dirty="0">
                <a:solidFill>
                  <a:schemeClr val="bg1"/>
                </a:solidFill>
              </a:rPr>
              <a:t> </a:t>
            </a:r>
            <a:r>
              <a:rPr lang="en-ID" b="1" dirty="0" err="1">
                <a:solidFill>
                  <a:schemeClr val="bg1"/>
                </a:solidFill>
              </a:rPr>
              <a:t>rentan</a:t>
            </a:r>
            <a:r>
              <a:rPr lang="en-ID" b="1" dirty="0">
                <a:solidFill>
                  <a:schemeClr val="bg1"/>
                </a:solidFill>
              </a:rPr>
              <a:t> </a:t>
            </a:r>
            <a:r>
              <a:rPr lang="en-ID" b="1" dirty="0" err="1">
                <a:solidFill>
                  <a:schemeClr val="bg1"/>
                </a:solidFill>
              </a:rPr>
              <a:t>termasuk</a:t>
            </a:r>
            <a:r>
              <a:rPr lang="en-ID" b="1" dirty="0">
                <a:solidFill>
                  <a:schemeClr val="bg1"/>
                </a:solidFill>
              </a:rPr>
              <a:t> Perempuan dan </a:t>
            </a:r>
            <a:r>
              <a:rPr lang="en-ID" b="1" dirty="0" err="1">
                <a:solidFill>
                  <a:schemeClr val="bg1"/>
                </a:solidFill>
              </a:rPr>
              <a:t>disabilitas</a:t>
            </a:r>
            <a:endParaRPr lang="en-ID" sz="1800" dirty="0">
              <a:solidFill>
                <a:schemeClr val="bg1"/>
              </a:solidFill>
              <a:effectLst/>
            </a:endParaRPr>
          </a:p>
        </p:txBody>
      </p:sp>
      <p:sp>
        <p:nvSpPr>
          <p:cNvPr id="22" name="TextBox 21">
            <a:extLst>
              <a:ext uri="{FF2B5EF4-FFF2-40B4-BE49-F238E27FC236}">
                <a16:creationId xmlns:a16="http://schemas.microsoft.com/office/drawing/2014/main" id="{410757E3-AA26-F563-A7A0-38D1084A0AA5}"/>
              </a:ext>
            </a:extLst>
          </p:cNvPr>
          <p:cNvSpPr txBox="1"/>
          <p:nvPr/>
        </p:nvSpPr>
        <p:spPr>
          <a:xfrm>
            <a:off x="321642" y="4359922"/>
            <a:ext cx="11774183" cy="646331"/>
          </a:xfrm>
          <a:prstGeom prst="rect">
            <a:avLst/>
          </a:prstGeom>
          <a:solidFill>
            <a:schemeClr val="accent1"/>
          </a:solidFill>
          <a:ln w="19050">
            <a:solidFill>
              <a:schemeClr val="tx1"/>
            </a:solidFill>
          </a:ln>
        </p:spPr>
        <p:txBody>
          <a:bodyPr wrap="square">
            <a:spAutoFit/>
          </a:bodyPr>
          <a:lstStyle/>
          <a:p>
            <a:r>
              <a:rPr lang="en-ID" dirty="0">
                <a:solidFill>
                  <a:schemeClr val="bg1"/>
                </a:solidFill>
              </a:rPr>
              <a:t>5. </a:t>
            </a:r>
            <a:r>
              <a:rPr lang="en-ID" dirty="0" err="1">
                <a:solidFill>
                  <a:schemeClr val="accent4"/>
                </a:solidFill>
              </a:rPr>
              <a:t>Permasalahan</a:t>
            </a:r>
            <a:r>
              <a:rPr lang="en-ID" dirty="0">
                <a:solidFill>
                  <a:schemeClr val="accent4"/>
                </a:solidFill>
              </a:rPr>
              <a:t> </a:t>
            </a:r>
            <a:r>
              <a:rPr lang="en-ID" dirty="0" err="1">
                <a:solidFill>
                  <a:schemeClr val="accent4"/>
                </a:solidFill>
              </a:rPr>
              <a:t>utama</a:t>
            </a:r>
            <a:r>
              <a:rPr lang="en-ID" dirty="0">
                <a:solidFill>
                  <a:schemeClr val="accent4"/>
                </a:solidFill>
              </a:rPr>
              <a:t> </a:t>
            </a:r>
            <a:r>
              <a:rPr lang="en-ID" dirty="0">
                <a:solidFill>
                  <a:schemeClr val="bg1"/>
                </a:solidFill>
              </a:rPr>
              <a:t>yang </a:t>
            </a:r>
            <a:r>
              <a:rPr lang="en-ID" dirty="0" err="1">
                <a:solidFill>
                  <a:schemeClr val="bg1"/>
                </a:solidFill>
              </a:rPr>
              <a:t>sering</a:t>
            </a:r>
            <a:r>
              <a:rPr lang="en-ID" dirty="0">
                <a:solidFill>
                  <a:schemeClr val="bg1"/>
                </a:solidFill>
              </a:rPr>
              <a:t> </a:t>
            </a:r>
            <a:r>
              <a:rPr lang="en-ID" dirty="0" err="1">
                <a:solidFill>
                  <a:schemeClr val="bg1"/>
                </a:solidFill>
              </a:rPr>
              <a:t>dihadapi</a:t>
            </a:r>
            <a:r>
              <a:rPr lang="en-ID" dirty="0">
                <a:solidFill>
                  <a:schemeClr val="bg1"/>
                </a:solidFill>
              </a:rPr>
              <a:t> </a:t>
            </a:r>
            <a:r>
              <a:rPr lang="en-ID" dirty="0" err="1">
                <a:solidFill>
                  <a:schemeClr val="bg1"/>
                </a:solidFill>
              </a:rPr>
              <a:t>dalam</a:t>
            </a:r>
            <a:r>
              <a:rPr lang="en-ID" dirty="0">
                <a:solidFill>
                  <a:schemeClr val="bg1"/>
                </a:solidFill>
              </a:rPr>
              <a:t> </a:t>
            </a:r>
            <a:r>
              <a:rPr lang="en-ID" dirty="0" err="1">
                <a:solidFill>
                  <a:schemeClr val="accent4"/>
                </a:solidFill>
              </a:rPr>
              <a:t>budidaya</a:t>
            </a:r>
            <a:r>
              <a:rPr lang="en-ID" dirty="0">
                <a:solidFill>
                  <a:schemeClr val="accent4"/>
                </a:solidFill>
              </a:rPr>
              <a:t> </a:t>
            </a:r>
            <a:r>
              <a:rPr lang="en-ID" dirty="0" err="1">
                <a:solidFill>
                  <a:schemeClr val="accent4"/>
                </a:solidFill>
              </a:rPr>
              <a:t>udang</a:t>
            </a:r>
            <a:r>
              <a:rPr lang="en-ID" dirty="0">
                <a:solidFill>
                  <a:schemeClr val="accent4"/>
                </a:solidFill>
              </a:rPr>
              <a:t> </a:t>
            </a:r>
            <a:r>
              <a:rPr lang="en-ID" dirty="0" err="1">
                <a:solidFill>
                  <a:schemeClr val="accent4"/>
                </a:solidFill>
              </a:rPr>
              <a:t>vaname</a:t>
            </a:r>
            <a:r>
              <a:rPr lang="en-ID" dirty="0">
                <a:solidFill>
                  <a:schemeClr val="accent4"/>
                </a:solidFill>
              </a:rPr>
              <a:t> oleh socio </a:t>
            </a:r>
            <a:r>
              <a:rPr lang="en-ID" dirty="0" err="1">
                <a:solidFill>
                  <a:schemeClr val="accent4"/>
                </a:solidFill>
              </a:rPr>
              <a:t>enterpreneur</a:t>
            </a:r>
            <a:r>
              <a:rPr lang="en-ID" dirty="0">
                <a:solidFill>
                  <a:schemeClr val="bg1"/>
                </a:solidFill>
              </a:rPr>
              <a:t>: </a:t>
            </a:r>
            <a:r>
              <a:rPr lang="en-ID" b="1" dirty="0" err="1">
                <a:solidFill>
                  <a:schemeClr val="bg1"/>
                </a:solidFill>
              </a:rPr>
              <a:t>Penyakit</a:t>
            </a:r>
            <a:r>
              <a:rPr lang="en-ID" b="1" dirty="0">
                <a:solidFill>
                  <a:schemeClr val="bg1"/>
                </a:solidFill>
              </a:rPr>
              <a:t> </a:t>
            </a:r>
            <a:r>
              <a:rPr lang="en-ID" b="1" dirty="0" err="1">
                <a:solidFill>
                  <a:schemeClr val="bg1"/>
                </a:solidFill>
              </a:rPr>
              <a:t>Udang</a:t>
            </a:r>
            <a:r>
              <a:rPr lang="en-ID" b="1" dirty="0">
                <a:solidFill>
                  <a:schemeClr val="bg1"/>
                </a:solidFill>
              </a:rPr>
              <a:t>, </a:t>
            </a:r>
            <a:r>
              <a:rPr lang="en-ID" b="1" dirty="0" err="1">
                <a:solidFill>
                  <a:schemeClr val="bg1"/>
                </a:solidFill>
                <a:effectLst/>
              </a:rPr>
              <a:t>Pengelolaan</a:t>
            </a:r>
            <a:r>
              <a:rPr lang="en-ID" b="1" dirty="0">
                <a:solidFill>
                  <a:schemeClr val="bg1"/>
                </a:solidFill>
                <a:effectLst/>
              </a:rPr>
              <a:t> </a:t>
            </a:r>
            <a:r>
              <a:rPr lang="en-ID" b="1" dirty="0" err="1">
                <a:solidFill>
                  <a:schemeClr val="bg1"/>
                </a:solidFill>
                <a:effectLst/>
              </a:rPr>
              <a:t>Lingkungan</a:t>
            </a:r>
            <a:r>
              <a:rPr lang="en-ID" dirty="0">
                <a:solidFill>
                  <a:schemeClr val="bg1"/>
                </a:solidFill>
              </a:rPr>
              <a:t>, </a:t>
            </a:r>
            <a:r>
              <a:rPr lang="en-ID" b="1" dirty="0" err="1">
                <a:solidFill>
                  <a:schemeClr val="bg1"/>
                </a:solidFill>
                <a:effectLst/>
              </a:rPr>
              <a:t>Kualitas</a:t>
            </a:r>
            <a:r>
              <a:rPr lang="en-ID" b="1" dirty="0">
                <a:solidFill>
                  <a:schemeClr val="bg1"/>
                </a:solidFill>
                <a:effectLst/>
              </a:rPr>
              <a:t> </a:t>
            </a:r>
            <a:r>
              <a:rPr lang="en-ID" b="1" dirty="0" err="1">
                <a:solidFill>
                  <a:schemeClr val="bg1"/>
                </a:solidFill>
                <a:effectLst/>
              </a:rPr>
              <a:t>Benur</a:t>
            </a:r>
            <a:r>
              <a:rPr lang="en-ID" dirty="0">
                <a:solidFill>
                  <a:schemeClr val="bg1"/>
                </a:solidFill>
                <a:effectLst/>
              </a:rPr>
              <a:t>: </a:t>
            </a:r>
            <a:r>
              <a:rPr lang="en-ID" b="1" dirty="0">
                <a:solidFill>
                  <a:schemeClr val="bg1"/>
                </a:solidFill>
                <a:effectLst/>
              </a:rPr>
              <a:t>Modal dan </a:t>
            </a:r>
            <a:r>
              <a:rPr lang="en-ID" b="1" dirty="0" err="1">
                <a:solidFill>
                  <a:schemeClr val="bg1"/>
                </a:solidFill>
                <a:effectLst/>
              </a:rPr>
              <a:t>Pembiayaan</a:t>
            </a:r>
            <a:r>
              <a:rPr lang="en-ID" b="1" dirty="0">
                <a:solidFill>
                  <a:schemeClr val="bg1"/>
                </a:solidFill>
              </a:rPr>
              <a:t>, </a:t>
            </a:r>
            <a:r>
              <a:rPr lang="en-ID" b="1" dirty="0" err="1">
                <a:solidFill>
                  <a:schemeClr val="bg1"/>
                </a:solidFill>
                <a:effectLst/>
              </a:rPr>
              <a:t>Teknologi</a:t>
            </a:r>
            <a:r>
              <a:rPr lang="en-ID" b="1" dirty="0">
                <a:solidFill>
                  <a:schemeClr val="bg1"/>
                </a:solidFill>
                <a:effectLst/>
              </a:rPr>
              <a:t> dan </a:t>
            </a:r>
            <a:r>
              <a:rPr lang="en-ID" b="1" dirty="0" err="1">
                <a:solidFill>
                  <a:schemeClr val="bg1"/>
                </a:solidFill>
                <a:effectLst/>
              </a:rPr>
              <a:t>Pengetahuan</a:t>
            </a:r>
            <a:r>
              <a:rPr lang="en-ID" b="1" dirty="0">
                <a:solidFill>
                  <a:schemeClr val="bg1"/>
                </a:solidFill>
              </a:rPr>
              <a:t>, </a:t>
            </a:r>
            <a:r>
              <a:rPr lang="en-ID" b="1" dirty="0" err="1">
                <a:solidFill>
                  <a:schemeClr val="bg1"/>
                </a:solidFill>
                <a:effectLst/>
              </a:rPr>
              <a:t>Alih</a:t>
            </a:r>
            <a:r>
              <a:rPr lang="en-ID" b="1" dirty="0">
                <a:solidFill>
                  <a:schemeClr val="bg1"/>
                </a:solidFill>
                <a:effectLst/>
              </a:rPr>
              <a:t> </a:t>
            </a:r>
            <a:r>
              <a:rPr lang="en-ID" b="1" dirty="0" err="1">
                <a:solidFill>
                  <a:schemeClr val="bg1"/>
                </a:solidFill>
                <a:effectLst/>
              </a:rPr>
              <a:t>Fungsi</a:t>
            </a:r>
            <a:r>
              <a:rPr lang="en-ID" b="1" dirty="0">
                <a:solidFill>
                  <a:schemeClr val="bg1"/>
                </a:solidFill>
                <a:effectLst/>
              </a:rPr>
              <a:t> </a:t>
            </a:r>
            <a:r>
              <a:rPr lang="en-ID" b="1" dirty="0" err="1">
                <a:solidFill>
                  <a:schemeClr val="bg1"/>
                </a:solidFill>
                <a:effectLst/>
              </a:rPr>
              <a:t>Lahan</a:t>
            </a:r>
            <a:r>
              <a:rPr lang="en-ID" b="1" dirty="0">
                <a:solidFill>
                  <a:schemeClr val="bg1"/>
                </a:solidFill>
              </a:rPr>
              <a:t>.</a:t>
            </a:r>
            <a:endParaRPr lang="en-ID" dirty="0">
              <a:solidFill>
                <a:schemeClr val="bg1"/>
              </a:solidFill>
              <a:effectLst/>
            </a:endParaRPr>
          </a:p>
        </p:txBody>
      </p:sp>
      <p:pic>
        <p:nvPicPr>
          <p:cNvPr id="17" name="Picture 4" descr="ADB forecasts solid, slightly lower growth in developing Asia | ABS-CBN ...">
            <a:extLst>
              <a:ext uri="{FF2B5EF4-FFF2-40B4-BE49-F238E27FC236}">
                <a16:creationId xmlns:a16="http://schemas.microsoft.com/office/drawing/2014/main" id="{6410F26F-9192-A3EB-2CCF-9CC13DB768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05475" y="64154"/>
            <a:ext cx="1020317" cy="572648"/>
          </a:xfrm>
          <a:prstGeom prst="rect">
            <a:avLst/>
          </a:prstGeom>
          <a:noFill/>
          <a:extLst>
            <a:ext uri="{909E8E84-426E-40DD-AFC4-6F175D3DCCD1}">
              <a14:hiddenFill xmlns:a14="http://schemas.microsoft.com/office/drawing/2010/main">
                <a:solidFill>
                  <a:srgbClr val="FFFFFF"/>
                </a:solidFill>
              </a14:hiddenFill>
            </a:ext>
          </a:extLst>
        </p:spPr>
      </p:pic>
      <p:pic>
        <p:nvPicPr>
          <p:cNvPr id="18" name="Google Shape;198;p10">
            <a:extLst>
              <a:ext uri="{FF2B5EF4-FFF2-40B4-BE49-F238E27FC236}">
                <a16:creationId xmlns:a16="http://schemas.microsoft.com/office/drawing/2014/main" id="{13EB4879-823B-EFEA-89E1-5B03BFB88DAF}"/>
              </a:ext>
            </a:extLst>
          </p:cNvPr>
          <p:cNvPicPr preferRelativeResize="0"/>
          <p:nvPr/>
        </p:nvPicPr>
        <p:blipFill rotWithShape="1">
          <a:blip r:embed="rId3">
            <a:alphaModFix/>
          </a:blip>
          <a:srcRect/>
          <a:stretch/>
        </p:blipFill>
        <p:spPr>
          <a:xfrm>
            <a:off x="0" y="20667"/>
            <a:ext cx="2751083" cy="616134"/>
          </a:xfrm>
          <a:prstGeom prst="rect">
            <a:avLst/>
          </a:prstGeom>
          <a:noFill/>
          <a:ln>
            <a:noFill/>
          </a:ln>
        </p:spPr>
      </p:pic>
      <p:sp>
        <p:nvSpPr>
          <p:cNvPr id="19" name="TextBox 18">
            <a:extLst>
              <a:ext uri="{FF2B5EF4-FFF2-40B4-BE49-F238E27FC236}">
                <a16:creationId xmlns:a16="http://schemas.microsoft.com/office/drawing/2014/main" id="{3ABF9F44-421C-5039-831A-D3193611685C}"/>
              </a:ext>
            </a:extLst>
          </p:cNvPr>
          <p:cNvSpPr txBox="1"/>
          <p:nvPr/>
        </p:nvSpPr>
        <p:spPr>
          <a:xfrm>
            <a:off x="226468" y="6058557"/>
            <a:ext cx="11894049" cy="646331"/>
          </a:xfrm>
          <a:prstGeom prst="rect">
            <a:avLst/>
          </a:prstGeom>
          <a:solidFill>
            <a:schemeClr val="accent1"/>
          </a:solidFill>
        </p:spPr>
        <p:txBody>
          <a:bodyPr wrap="square">
            <a:spAutoFit/>
          </a:bodyPr>
          <a:lstStyle/>
          <a:p>
            <a:r>
              <a:rPr lang="en-ID" dirty="0">
                <a:solidFill>
                  <a:schemeClr val="bg1"/>
                </a:solidFill>
              </a:rPr>
              <a:t>7</a:t>
            </a:r>
            <a:r>
              <a:rPr lang="en-ID" dirty="0">
                <a:solidFill>
                  <a:schemeClr val="accent4"/>
                </a:solidFill>
              </a:rPr>
              <a:t>. </a:t>
            </a:r>
            <a:r>
              <a:rPr lang="en-ID" dirty="0" err="1">
                <a:solidFill>
                  <a:schemeClr val="accent4"/>
                </a:solidFill>
              </a:rPr>
              <a:t>Dengan</a:t>
            </a:r>
            <a:r>
              <a:rPr lang="en-ID" dirty="0">
                <a:solidFill>
                  <a:schemeClr val="accent4"/>
                </a:solidFill>
              </a:rPr>
              <a:t> </a:t>
            </a:r>
            <a:r>
              <a:rPr lang="en-ID" dirty="0" err="1">
                <a:solidFill>
                  <a:schemeClr val="accent4"/>
                </a:solidFill>
              </a:rPr>
              <a:t>fasilitator</a:t>
            </a:r>
            <a:r>
              <a:rPr lang="en-ID" dirty="0">
                <a:solidFill>
                  <a:schemeClr val="accent4"/>
                </a:solidFill>
              </a:rPr>
              <a:t> </a:t>
            </a:r>
            <a:r>
              <a:rPr lang="en-ID" dirty="0" err="1">
                <a:solidFill>
                  <a:schemeClr val="accent4"/>
                </a:solidFill>
              </a:rPr>
              <a:t>sebagai</a:t>
            </a:r>
            <a:r>
              <a:rPr lang="en-ID" dirty="0">
                <a:solidFill>
                  <a:schemeClr val="accent4"/>
                </a:solidFill>
              </a:rPr>
              <a:t> GFP dan SE </a:t>
            </a:r>
            <a:r>
              <a:rPr lang="en-ID" dirty="0" err="1">
                <a:solidFill>
                  <a:schemeClr val="bg1"/>
                </a:solidFill>
              </a:rPr>
              <a:t>akan</a:t>
            </a:r>
            <a:r>
              <a:rPr lang="en-ID" dirty="0">
                <a:solidFill>
                  <a:schemeClr val="bg1"/>
                </a:solidFill>
              </a:rPr>
              <a:t> </a:t>
            </a:r>
            <a:r>
              <a:rPr lang="en-ID" dirty="0" err="1">
                <a:solidFill>
                  <a:schemeClr val="accent4"/>
                </a:solidFill>
              </a:rPr>
              <a:t>mampu</a:t>
            </a:r>
            <a:r>
              <a:rPr lang="en-ID" dirty="0">
                <a:solidFill>
                  <a:schemeClr val="accent4"/>
                </a:solidFill>
              </a:rPr>
              <a:t> </a:t>
            </a:r>
            <a:r>
              <a:rPr lang="en-ID" dirty="0" err="1">
                <a:solidFill>
                  <a:schemeClr val="accent4"/>
                </a:solidFill>
              </a:rPr>
              <a:t>melakukan</a:t>
            </a:r>
            <a:r>
              <a:rPr lang="en-ID" dirty="0">
                <a:solidFill>
                  <a:schemeClr val="accent4"/>
                </a:solidFill>
              </a:rPr>
              <a:t> PUG, </a:t>
            </a:r>
            <a:r>
              <a:rPr lang="en-ID" dirty="0" err="1">
                <a:solidFill>
                  <a:schemeClr val="accent4"/>
                </a:solidFill>
              </a:rPr>
              <a:t>pemberdayaan</a:t>
            </a:r>
            <a:r>
              <a:rPr lang="en-ID" dirty="0">
                <a:solidFill>
                  <a:schemeClr val="accent4"/>
                </a:solidFill>
              </a:rPr>
              <a:t>, </a:t>
            </a:r>
            <a:r>
              <a:rPr lang="en-ID" dirty="0" err="1">
                <a:solidFill>
                  <a:schemeClr val="accent4"/>
                </a:solidFill>
              </a:rPr>
              <a:t>peningkatan</a:t>
            </a:r>
            <a:r>
              <a:rPr lang="en-ID" dirty="0">
                <a:solidFill>
                  <a:schemeClr val="accent4"/>
                </a:solidFill>
              </a:rPr>
              <a:t> </a:t>
            </a:r>
            <a:r>
              <a:rPr lang="en-ID" dirty="0" err="1">
                <a:solidFill>
                  <a:schemeClr val="accent4"/>
                </a:solidFill>
              </a:rPr>
              <a:t>partisipasi</a:t>
            </a:r>
            <a:r>
              <a:rPr lang="en-ID" dirty="0">
                <a:solidFill>
                  <a:schemeClr val="accent4"/>
                </a:solidFill>
              </a:rPr>
              <a:t> dan </a:t>
            </a:r>
            <a:r>
              <a:rPr lang="en-ID" dirty="0" err="1">
                <a:solidFill>
                  <a:schemeClr val="accent4"/>
                </a:solidFill>
              </a:rPr>
              <a:t>kompetennsi</a:t>
            </a:r>
            <a:r>
              <a:rPr lang="en-ID" dirty="0">
                <a:solidFill>
                  <a:schemeClr val="accent4"/>
                </a:solidFill>
              </a:rPr>
              <a:t> </a:t>
            </a:r>
            <a:r>
              <a:rPr lang="en-ID" dirty="0" err="1">
                <a:solidFill>
                  <a:schemeClr val="accent4"/>
                </a:solidFill>
              </a:rPr>
              <a:t>kelompok</a:t>
            </a:r>
            <a:r>
              <a:rPr lang="en-ID" dirty="0">
                <a:solidFill>
                  <a:schemeClr val="accent4"/>
                </a:solidFill>
              </a:rPr>
              <a:t> </a:t>
            </a:r>
            <a:r>
              <a:rPr lang="en-ID" dirty="0" err="1">
                <a:solidFill>
                  <a:schemeClr val="accent4"/>
                </a:solidFill>
              </a:rPr>
              <a:t>rentan</a:t>
            </a:r>
            <a:r>
              <a:rPr lang="en-ID" dirty="0">
                <a:solidFill>
                  <a:schemeClr val="accent4"/>
                </a:solidFill>
              </a:rPr>
              <a:t> </a:t>
            </a:r>
            <a:r>
              <a:rPr lang="en-ID" dirty="0" err="1">
                <a:solidFill>
                  <a:schemeClr val="accent4"/>
                </a:solidFill>
              </a:rPr>
              <a:t>dalam</a:t>
            </a:r>
            <a:r>
              <a:rPr lang="en-ID" dirty="0">
                <a:solidFill>
                  <a:schemeClr val="accent4"/>
                </a:solidFill>
              </a:rPr>
              <a:t> </a:t>
            </a:r>
            <a:r>
              <a:rPr lang="en-ID" dirty="0" err="1">
                <a:solidFill>
                  <a:schemeClr val="accent4"/>
                </a:solidFill>
              </a:rPr>
              <a:t>budidaya</a:t>
            </a:r>
            <a:r>
              <a:rPr lang="en-ID" dirty="0">
                <a:solidFill>
                  <a:schemeClr val="accent4"/>
                </a:solidFill>
              </a:rPr>
              <a:t> </a:t>
            </a:r>
            <a:r>
              <a:rPr lang="en-ID" dirty="0" err="1">
                <a:solidFill>
                  <a:schemeClr val="accent4"/>
                </a:solidFill>
              </a:rPr>
              <a:t>udang</a:t>
            </a:r>
            <a:r>
              <a:rPr lang="en-ID" dirty="0">
                <a:solidFill>
                  <a:schemeClr val="accent4"/>
                </a:solidFill>
              </a:rPr>
              <a:t> </a:t>
            </a:r>
            <a:r>
              <a:rPr lang="en-ID" dirty="0" err="1">
                <a:solidFill>
                  <a:schemeClr val="accent4"/>
                </a:solidFill>
              </a:rPr>
              <a:t>vaname</a:t>
            </a:r>
            <a:r>
              <a:rPr lang="en-ID" dirty="0">
                <a:solidFill>
                  <a:schemeClr val="accent4"/>
                </a:solidFill>
              </a:rPr>
              <a:t> </a:t>
            </a:r>
            <a:r>
              <a:rPr lang="en-ID" dirty="0" err="1">
                <a:solidFill>
                  <a:schemeClr val="accent4"/>
                </a:solidFill>
              </a:rPr>
              <a:t>serta</a:t>
            </a:r>
            <a:r>
              <a:rPr lang="en-ID" dirty="0">
                <a:solidFill>
                  <a:schemeClr val="accent4"/>
                </a:solidFill>
              </a:rPr>
              <a:t>   </a:t>
            </a:r>
            <a:r>
              <a:rPr lang="en-ID" dirty="0" err="1">
                <a:solidFill>
                  <a:schemeClr val="accent4"/>
                </a:solidFill>
              </a:rPr>
              <a:t>menghadirka</a:t>
            </a:r>
            <a:r>
              <a:rPr lang="en-ID" dirty="0">
                <a:solidFill>
                  <a:schemeClr val="accent4"/>
                </a:solidFill>
              </a:rPr>
              <a:t> </a:t>
            </a:r>
            <a:r>
              <a:rPr lang="en-ID" dirty="0" err="1">
                <a:solidFill>
                  <a:schemeClr val="accent4"/>
                </a:solidFill>
              </a:rPr>
              <a:t>inovasi</a:t>
            </a:r>
            <a:r>
              <a:rPr lang="en-ID" dirty="0">
                <a:solidFill>
                  <a:schemeClr val="accent4"/>
                </a:solidFill>
              </a:rPr>
              <a:t> </a:t>
            </a:r>
            <a:r>
              <a:rPr lang="en-ID" dirty="0" err="1">
                <a:solidFill>
                  <a:schemeClr val="accent4"/>
                </a:solidFill>
              </a:rPr>
              <a:t>sosial</a:t>
            </a:r>
            <a:r>
              <a:rPr lang="en-ID" dirty="0">
                <a:solidFill>
                  <a:schemeClr val="accent4"/>
                </a:solidFill>
              </a:rPr>
              <a:t> </a:t>
            </a:r>
            <a:r>
              <a:rPr lang="en-ID" dirty="0" err="1">
                <a:solidFill>
                  <a:schemeClr val="accent4"/>
                </a:solidFill>
              </a:rPr>
              <a:t>melalui</a:t>
            </a:r>
            <a:r>
              <a:rPr lang="en-ID" dirty="0">
                <a:solidFill>
                  <a:schemeClr val="accent4"/>
                </a:solidFill>
              </a:rPr>
              <a:t>  Solusi </a:t>
            </a:r>
            <a:r>
              <a:rPr lang="en-ID" dirty="0" err="1">
                <a:solidFill>
                  <a:schemeClr val="accent4"/>
                </a:solidFill>
              </a:rPr>
              <a:t>kreatif</a:t>
            </a:r>
            <a:r>
              <a:rPr lang="en-ID" dirty="0">
                <a:solidFill>
                  <a:schemeClr val="accent4"/>
                </a:solidFill>
              </a:rPr>
              <a:t>.</a:t>
            </a:r>
          </a:p>
        </p:txBody>
      </p:sp>
    </p:spTree>
    <p:extLst>
      <p:ext uri="{BB962C8B-B14F-4D97-AF65-F5344CB8AC3E}">
        <p14:creationId xmlns:p14="http://schemas.microsoft.com/office/powerpoint/2010/main" val="1517176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9DE4DD-79D8-EC22-38E9-CB304B78EF87}"/>
              </a:ext>
            </a:extLst>
          </p:cNvPr>
          <p:cNvPicPr>
            <a:picLocks noChangeAspect="1"/>
          </p:cNvPicPr>
          <p:nvPr/>
        </p:nvPicPr>
        <p:blipFill>
          <a:blip r:embed="rId2"/>
          <a:stretch>
            <a:fillRect/>
          </a:stretch>
        </p:blipFill>
        <p:spPr>
          <a:xfrm>
            <a:off x="5702117" y="990532"/>
            <a:ext cx="5403358" cy="2218336"/>
          </a:xfrm>
          <a:prstGeom prst="rect">
            <a:avLst/>
          </a:prstGeom>
          <a:ln w="19050">
            <a:solidFill>
              <a:schemeClr val="tx1"/>
            </a:solidFill>
          </a:ln>
        </p:spPr>
      </p:pic>
      <p:pic>
        <p:nvPicPr>
          <p:cNvPr id="7" name="Picture 6">
            <a:extLst>
              <a:ext uri="{FF2B5EF4-FFF2-40B4-BE49-F238E27FC236}">
                <a16:creationId xmlns:a16="http://schemas.microsoft.com/office/drawing/2014/main" id="{882AE25D-AE69-69B7-9BD2-EA356EA779CE}"/>
              </a:ext>
            </a:extLst>
          </p:cNvPr>
          <p:cNvPicPr>
            <a:picLocks noChangeAspect="1"/>
          </p:cNvPicPr>
          <p:nvPr/>
        </p:nvPicPr>
        <p:blipFill>
          <a:blip r:embed="rId3"/>
          <a:stretch>
            <a:fillRect/>
          </a:stretch>
        </p:blipFill>
        <p:spPr>
          <a:xfrm>
            <a:off x="1288966" y="876226"/>
            <a:ext cx="3841834" cy="2692538"/>
          </a:xfrm>
          <a:prstGeom prst="rect">
            <a:avLst/>
          </a:prstGeom>
          <a:ln w="19050">
            <a:solidFill>
              <a:schemeClr val="tx1"/>
            </a:solidFill>
          </a:ln>
        </p:spPr>
      </p:pic>
      <p:sp>
        <p:nvSpPr>
          <p:cNvPr id="8" name="Title 1">
            <a:extLst>
              <a:ext uri="{FF2B5EF4-FFF2-40B4-BE49-F238E27FC236}">
                <a16:creationId xmlns:a16="http://schemas.microsoft.com/office/drawing/2014/main" id="{7F24713C-2CF4-928D-0FB9-B9DB1DFEB297}"/>
              </a:ext>
            </a:extLst>
          </p:cNvPr>
          <p:cNvSpPr>
            <a:spLocks noGrp="1"/>
          </p:cNvSpPr>
          <p:nvPr>
            <p:ph type="title"/>
          </p:nvPr>
        </p:nvSpPr>
        <p:spPr>
          <a:xfrm>
            <a:off x="2751083" y="126603"/>
            <a:ext cx="7726167" cy="594866"/>
          </a:xfrm>
          <a:solidFill>
            <a:schemeClr val="accent1">
              <a:lumMod val="40000"/>
              <a:lumOff val="60000"/>
            </a:schemeClr>
          </a:solidFill>
        </p:spPr>
        <p:txBody>
          <a:bodyPr>
            <a:noAutofit/>
          </a:bodyPr>
          <a:lstStyle/>
          <a:p>
            <a:pPr algn="ctr"/>
            <a:r>
              <a:rPr lang="en-US" sz="2400" b="1" dirty="0" err="1">
                <a:latin typeface="Segoe UI Black" panose="020B0A02040204020203" pitchFamily="34" charset="0"/>
                <a:ea typeface="Segoe UI Black" panose="020B0A02040204020203" pitchFamily="34" charset="0"/>
              </a:rPr>
              <a:t>Renungan</a:t>
            </a:r>
            <a:r>
              <a:rPr lang="en-US" sz="2400" b="1" dirty="0">
                <a:latin typeface="Segoe UI Black" panose="020B0A02040204020203" pitchFamily="34" charset="0"/>
                <a:ea typeface="Segoe UI Black" panose="020B0A02040204020203" pitchFamily="34" charset="0"/>
              </a:rPr>
              <a:t> Akhir</a:t>
            </a:r>
            <a:endParaRPr lang="en-ID" sz="2400" i="1" dirty="0"/>
          </a:p>
        </p:txBody>
      </p:sp>
      <p:pic>
        <p:nvPicPr>
          <p:cNvPr id="10" name="Google Shape;198;p10">
            <a:extLst>
              <a:ext uri="{FF2B5EF4-FFF2-40B4-BE49-F238E27FC236}">
                <a16:creationId xmlns:a16="http://schemas.microsoft.com/office/drawing/2014/main" id="{A2303E77-EE3D-4A33-5AC9-6851C0DFABFF}"/>
              </a:ext>
            </a:extLst>
          </p:cNvPr>
          <p:cNvPicPr preferRelativeResize="0"/>
          <p:nvPr/>
        </p:nvPicPr>
        <p:blipFill rotWithShape="1">
          <a:blip r:embed="rId4">
            <a:alphaModFix/>
          </a:blip>
          <a:srcRect/>
          <a:stretch/>
        </p:blipFill>
        <p:spPr>
          <a:xfrm>
            <a:off x="0" y="20667"/>
            <a:ext cx="2751083" cy="616134"/>
          </a:xfrm>
          <a:prstGeom prst="rect">
            <a:avLst/>
          </a:prstGeom>
          <a:noFill/>
          <a:ln>
            <a:noFill/>
          </a:ln>
        </p:spPr>
      </p:pic>
      <p:pic>
        <p:nvPicPr>
          <p:cNvPr id="11" name="Picture 4" descr="ADB forecasts solid, slightly lower growth in developing Asia | ABS-CBN ...">
            <a:extLst>
              <a:ext uri="{FF2B5EF4-FFF2-40B4-BE49-F238E27FC236}">
                <a16:creationId xmlns:a16="http://schemas.microsoft.com/office/drawing/2014/main" id="{7D5CBA2F-E5F0-4146-3B2F-BD5000815E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05475" y="64154"/>
            <a:ext cx="1020317" cy="57264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79A93A36-88CF-9801-A083-5F9F92803E7F}"/>
              </a:ext>
            </a:extLst>
          </p:cNvPr>
          <p:cNvPicPr>
            <a:picLocks noChangeAspect="1"/>
          </p:cNvPicPr>
          <p:nvPr/>
        </p:nvPicPr>
        <p:blipFill>
          <a:blip r:embed="rId6"/>
          <a:stretch>
            <a:fillRect/>
          </a:stretch>
        </p:blipFill>
        <p:spPr>
          <a:xfrm>
            <a:off x="1288966" y="3984563"/>
            <a:ext cx="3748701" cy="2444876"/>
          </a:xfrm>
          <a:prstGeom prst="rect">
            <a:avLst/>
          </a:prstGeom>
          <a:ln w="19050">
            <a:solidFill>
              <a:schemeClr val="tx1"/>
            </a:solidFill>
          </a:ln>
        </p:spPr>
      </p:pic>
      <p:pic>
        <p:nvPicPr>
          <p:cNvPr id="15" name="Picture 14">
            <a:extLst>
              <a:ext uri="{FF2B5EF4-FFF2-40B4-BE49-F238E27FC236}">
                <a16:creationId xmlns:a16="http://schemas.microsoft.com/office/drawing/2014/main" id="{29DF3FCB-DA5B-E8C7-1BDC-772F0AD580B8}"/>
              </a:ext>
            </a:extLst>
          </p:cNvPr>
          <p:cNvPicPr>
            <a:picLocks noChangeAspect="1"/>
          </p:cNvPicPr>
          <p:nvPr/>
        </p:nvPicPr>
        <p:blipFill>
          <a:blip r:embed="rId7"/>
          <a:srcRect t="3614"/>
          <a:stretch/>
        </p:blipFill>
        <p:spPr>
          <a:xfrm>
            <a:off x="5702117" y="4306355"/>
            <a:ext cx="5533150" cy="2218337"/>
          </a:xfrm>
          <a:prstGeom prst="rect">
            <a:avLst/>
          </a:prstGeom>
          <a:ln w="19050">
            <a:solidFill>
              <a:schemeClr val="tx1"/>
            </a:solidFill>
          </a:ln>
        </p:spPr>
      </p:pic>
      <p:sp>
        <p:nvSpPr>
          <p:cNvPr id="18" name="Rectangle 17">
            <a:extLst>
              <a:ext uri="{FF2B5EF4-FFF2-40B4-BE49-F238E27FC236}">
                <a16:creationId xmlns:a16="http://schemas.microsoft.com/office/drawing/2014/main" id="{704542DC-D304-A9C4-DF75-6A9270955312}"/>
              </a:ext>
            </a:extLst>
          </p:cNvPr>
          <p:cNvSpPr/>
          <p:nvPr/>
        </p:nvSpPr>
        <p:spPr>
          <a:xfrm>
            <a:off x="5702117" y="3327400"/>
            <a:ext cx="5403358" cy="8043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D" sz="1600" dirty="0" err="1">
                <a:solidFill>
                  <a:schemeClr val="accent4"/>
                </a:solidFill>
              </a:rPr>
              <a:t>Tidak</a:t>
            </a:r>
            <a:r>
              <a:rPr lang="en-ID" sz="1600" dirty="0">
                <a:solidFill>
                  <a:schemeClr val="accent4"/>
                </a:solidFill>
              </a:rPr>
              <a:t> </a:t>
            </a:r>
            <a:r>
              <a:rPr lang="en-ID" sz="1600" dirty="0" err="1">
                <a:solidFill>
                  <a:schemeClr val="accent4"/>
                </a:solidFill>
              </a:rPr>
              <a:t>ada</a:t>
            </a:r>
            <a:r>
              <a:rPr lang="en-ID" sz="1600" dirty="0">
                <a:solidFill>
                  <a:schemeClr val="accent4"/>
                </a:solidFill>
              </a:rPr>
              <a:t> </a:t>
            </a:r>
            <a:r>
              <a:rPr lang="en-ID" sz="1600" dirty="0" err="1">
                <a:solidFill>
                  <a:schemeClr val="accent4"/>
                </a:solidFill>
              </a:rPr>
              <a:t>seorang</a:t>
            </a:r>
            <a:r>
              <a:rPr lang="en-ID" sz="1600" dirty="0">
                <a:solidFill>
                  <a:schemeClr val="accent4"/>
                </a:solidFill>
              </a:rPr>
              <a:t> pun yang </a:t>
            </a:r>
            <a:r>
              <a:rPr lang="en-ID" sz="1600" dirty="0" err="1">
                <a:solidFill>
                  <a:schemeClr val="accent4"/>
                </a:solidFill>
              </a:rPr>
              <a:t>tertinggal</a:t>
            </a:r>
            <a:r>
              <a:rPr lang="en-ID" sz="1600" dirty="0">
                <a:solidFill>
                  <a:schemeClr val="accent4"/>
                </a:solidFill>
              </a:rPr>
              <a:t> (</a:t>
            </a:r>
            <a:r>
              <a:rPr lang="en-ID" sz="1600" i="1" dirty="0">
                <a:solidFill>
                  <a:schemeClr val="accent4"/>
                </a:solidFill>
              </a:rPr>
              <a:t>no-one is left behind</a:t>
            </a:r>
            <a:r>
              <a:rPr lang="en-ID" sz="1600" dirty="0">
                <a:solidFill>
                  <a:schemeClr val="accent4"/>
                </a:solidFill>
              </a:rPr>
              <a:t>) </a:t>
            </a:r>
            <a:r>
              <a:rPr lang="en-ID" sz="1600" dirty="0" err="1">
                <a:solidFill>
                  <a:schemeClr val="accent4"/>
                </a:solidFill>
              </a:rPr>
              <a:t>dalam</a:t>
            </a:r>
            <a:r>
              <a:rPr lang="en-ID" sz="1600" dirty="0">
                <a:solidFill>
                  <a:schemeClr val="accent4"/>
                </a:solidFill>
              </a:rPr>
              <a:t> proses </a:t>
            </a:r>
            <a:r>
              <a:rPr lang="en-ID" sz="1600" dirty="0" err="1">
                <a:solidFill>
                  <a:schemeClr val="accent4"/>
                </a:solidFill>
              </a:rPr>
              <a:t>pembangunan</a:t>
            </a:r>
            <a:r>
              <a:rPr lang="en-ID" sz="1600" dirty="0">
                <a:solidFill>
                  <a:schemeClr val="accent4"/>
                </a:solidFill>
              </a:rPr>
              <a:t> </a:t>
            </a:r>
            <a:r>
              <a:rPr lang="en-ID" sz="1600" dirty="0" err="1">
                <a:solidFill>
                  <a:schemeClr val="accent4"/>
                </a:solidFill>
              </a:rPr>
              <a:t>sosial</a:t>
            </a:r>
            <a:r>
              <a:rPr lang="en-ID" sz="1600" dirty="0">
                <a:solidFill>
                  <a:schemeClr val="accent4"/>
                </a:solidFill>
              </a:rPr>
              <a:t>, </a:t>
            </a:r>
            <a:r>
              <a:rPr lang="en-ID" sz="1600" dirty="0" err="1">
                <a:solidFill>
                  <a:schemeClr val="accent4"/>
                </a:solidFill>
              </a:rPr>
              <a:t>budaya</a:t>
            </a:r>
            <a:r>
              <a:rPr lang="en-ID" sz="1600" dirty="0">
                <a:solidFill>
                  <a:schemeClr val="accent4"/>
                </a:solidFill>
              </a:rPr>
              <a:t>, </a:t>
            </a:r>
            <a:r>
              <a:rPr lang="en-ID" sz="1600" dirty="0" err="1">
                <a:solidFill>
                  <a:schemeClr val="accent4"/>
                </a:solidFill>
              </a:rPr>
              <a:t>ekonomi</a:t>
            </a:r>
            <a:r>
              <a:rPr lang="en-ID" sz="1600" dirty="0">
                <a:solidFill>
                  <a:schemeClr val="accent4"/>
                </a:solidFill>
              </a:rPr>
              <a:t>, dan </a:t>
            </a:r>
            <a:r>
              <a:rPr lang="en-ID" sz="1600" dirty="0" err="1">
                <a:solidFill>
                  <a:schemeClr val="accent4"/>
                </a:solidFill>
              </a:rPr>
              <a:t>politik</a:t>
            </a:r>
            <a:r>
              <a:rPr lang="en-ID" sz="1600" dirty="0">
                <a:solidFill>
                  <a:schemeClr val="accent4"/>
                </a:solidFill>
              </a:rPr>
              <a:t>. </a:t>
            </a:r>
            <a:r>
              <a:rPr lang="en-ID" sz="1600" dirty="0" err="1">
                <a:solidFill>
                  <a:schemeClr val="accent4"/>
                </a:solidFill>
              </a:rPr>
              <a:t>Apakah</a:t>
            </a:r>
            <a:r>
              <a:rPr lang="en-ID" sz="1600" dirty="0">
                <a:solidFill>
                  <a:schemeClr val="accent4"/>
                </a:solidFill>
              </a:rPr>
              <a:t> </a:t>
            </a:r>
            <a:r>
              <a:rPr lang="en-ID" sz="1600" dirty="0" err="1">
                <a:solidFill>
                  <a:schemeClr val="accent4"/>
                </a:solidFill>
              </a:rPr>
              <a:t>masih</a:t>
            </a:r>
            <a:r>
              <a:rPr lang="en-ID" sz="1600" dirty="0">
                <a:solidFill>
                  <a:schemeClr val="accent4"/>
                </a:solidFill>
              </a:rPr>
              <a:t> </a:t>
            </a:r>
            <a:r>
              <a:rPr lang="en-ID" sz="1600" dirty="0" err="1">
                <a:solidFill>
                  <a:schemeClr val="accent4"/>
                </a:solidFill>
              </a:rPr>
              <a:t>ada</a:t>
            </a:r>
            <a:r>
              <a:rPr lang="en-ID" sz="1600" dirty="0">
                <a:solidFill>
                  <a:schemeClr val="accent4"/>
                </a:solidFill>
              </a:rPr>
              <a:t> yang </a:t>
            </a:r>
            <a:r>
              <a:rPr lang="en-ID" sz="1600" dirty="0" err="1">
                <a:solidFill>
                  <a:schemeClr val="accent4"/>
                </a:solidFill>
              </a:rPr>
              <a:t>tertinggal</a:t>
            </a:r>
            <a:r>
              <a:rPr lang="en-ID" sz="1600" dirty="0">
                <a:solidFill>
                  <a:schemeClr val="accent4"/>
                </a:solidFill>
              </a:rPr>
              <a:t>?</a:t>
            </a:r>
          </a:p>
        </p:txBody>
      </p:sp>
    </p:spTree>
    <p:extLst>
      <p:ext uri="{BB962C8B-B14F-4D97-AF65-F5344CB8AC3E}">
        <p14:creationId xmlns:p14="http://schemas.microsoft.com/office/powerpoint/2010/main" val="34102189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1273</TotalTime>
  <Words>2408</Words>
  <Application>Microsoft Office PowerPoint</Application>
  <PresentationFormat>Widescreen</PresentationFormat>
  <Paragraphs>210</Paragraphs>
  <Slides>22</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Abadi</vt:lpstr>
      <vt:lpstr>Arial</vt:lpstr>
      <vt:lpstr>Calibri</vt:lpstr>
      <vt:lpstr>Calibri Light</vt:lpstr>
      <vt:lpstr>Century Gothic</vt:lpstr>
      <vt:lpstr>Inter</vt:lpstr>
      <vt:lpstr>Noto Sans</vt:lpstr>
      <vt:lpstr>Quattrocento Sans</vt:lpstr>
      <vt:lpstr>Segoe UI Black</vt:lpstr>
      <vt:lpstr>System Font Regular</vt:lpstr>
      <vt:lpstr>Office Theme</vt:lpstr>
      <vt:lpstr>  Fasilitator Sebagai GEDSI Focal Point dan Socio Enterpreneur Udang Vaname Berkelanjutan</vt:lpstr>
      <vt:lpstr>Rencana Pembelajaran</vt:lpstr>
      <vt:lpstr>PowerPoint Presentation</vt:lpstr>
      <vt:lpstr>PowerPoint Presentation</vt:lpstr>
      <vt:lpstr>PowerPoint Presentation</vt:lpstr>
      <vt:lpstr>PowerPoint Presentation</vt:lpstr>
      <vt:lpstr>PowerPoint Presentation</vt:lpstr>
      <vt:lpstr>Lima Kebijakan Agenda Prioritas Kementerian Kelautan dan Perikanan RI: Ekonomi Biru</vt:lpstr>
      <vt:lpstr>PowerPoint Presentation</vt:lpstr>
      <vt:lpstr>PowerPoint Presentation</vt:lpstr>
      <vt:lpstr>INDUK</vt:lpstr>
      <vt:lpstr>PRODUSI  BERKELANJUTAN</vt:lpstr>
      <vt:lpstr>KAPASITAS PEMBUDIDAYA</vt:lpstr>
      <vt:lpstr>PowerPoint Presentation</vt:lpstr>
      <vt:lpstr>Pengertian Gender Focal Point Dan Socio Enterpreneur</vt:lpstr>
      <vt:lpstr>Kaitan Antara  GEDSI Focal Point  dan Socio-Enterpreneur</vt:lpstr>
      <vt:lpstr>Tugas dan Fungsi Fasilitator sebagai GEDSI Focal Point dan Socio-Enterpreneur</vt:lpstr>
      <vt:lpstr>Studi Kasus: Permasalahan GEDSI dalam budidaya udang vaname yang harus diselesaikan fasilitator sebagai GEDSI Focal Point</vt:lpstr>
      <vt:lpstr>Studi Kasus: Permalahan Budidaya Udang Vaname yang harus diselesaikan fasilitator sebagai Socio Enterpreneur</vt:lpstr>
      <vt:lpstr>Apa Manfaat fasilitator sebagai  Gender Focal Point dan Socio Enterpreneur?</vt:lpstr>
      <vt:lpstr>Kesimpulan dan Rekomendasi</vt:lpstr>
      <vt:lpstr>Renungan Akhir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Ratna Laelasari</dc:creator>
  <cp:lastModifiedBy>Ratna Laelasari</cp:lastModifiedBy>
  <cp:revision>23</cp:revision>
  <dcterms:created xsi:type="dcterms:W3CDTF">2025-03-03T01:43:44Z</dcterms:created>
  <dcterms:modified xsi:type="dcterms:W3CDTF">2025-03-10T05:46:51Z</dcterms:modified>
</cp:coreProperties>
</file>